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Nunito"/>
      <p:regular r:id="rId42"/>
      <p:bold r:id="rId43"/>
      <p:italic r:id="rId44"/>
      <p:boldItalic r:id="rId45"/>
    </p:embeddedFont>
    <p:embeddedFont>
      <p:font typeface="Maven Pro"/>
      <p:regular r:id="rId46"/>
      <p:bold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Nunito-regular.fntdata"/><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Nunito-italic.fntdata"/><Relationship Id="rId21" Type="http://schemas.openxmlformats.org/officeDocument/2006/relationships/slide" Target="slides/slide16.xml"/><Relationship Id="rId43" Type="http://schemas.openxmlformats.org/officeDocument/2006/relationships/font" Target="fonts/Nunito-bold.fntdata"/><Relationship Id="rId24" Type="http://schemas.openxmlformats.org/officeDocument/2006/relationships/slide" Target="slides/slide19.xml"/><Relationship Id="rId46" Type="http://schemas.openxmlformats.org/officeDocument/2006/relationships/font" Target="fonts/MavenPro-regular.fntdata"/><Relationship Id="rId23" Type="http://schemas.openxmlformats.org/officeDocument/2006/relationships/slide" Target="slides/slide18.xml"/><Relationship Id="rId45" Type="http://schemas.openxmlformats.org/officeDocument/2006/relationships/font" Target="fonts/Nuni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MavenPro-bold.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2617855cd3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2617855cd3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 extended it so that an active cell could alco update its immediate neighbors at each time step. Most of the new rules were just simple </a:t>
            </a:r>
            <a:r>
              <a:rPr lang="en"/>
              <a:t>repetitive</a:t>
            </a:r>
            <a:r>
              <a:rPr lang="en"/>
              <a:t> behavior but, Few new rules displayed some structure.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222b00ce01_1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222b00ce01_1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222b00ce01_1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222b00ce01_1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222b00ce01_1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222b00ce01_1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2617855cd3_0_10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2617855cd3_0_10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222b00ce01_1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222b00ce01_1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222b00ce01_1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222b00ce01_1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27ab7f8a1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27ab7f8a1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222b00ce01_1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222b00ce01_1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Ever since Darwin’s release of The Origin of Species in 1859 and his massive contributions to understanding to natural selection, there was one massive problem that Darwin admitted within the very first paragraphs of his book, sex and evolution. He could not grasp how and what was driving this evolution. Nor did he grasp the role sexual reproduction had in evolution if at all. Even today after massive leaps in our understanding of evolution such as discovering alleles and unifying Darwinism and Mendelism into an equation, the role of sexual reproduction in evolution is still shrouded in mystery.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222b00ce01_1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222b00ce01_1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200">
                <a:solidFill>
                  <a:srgbClr val="424242"/>
                </a:solidFill>
                <a:latin typeface="Nunito"/>
                <a:ea typeface="Nunito"/>
                <a:cs typeface="Nunito"/>
                <a:sym typeface="Nunito"/>
              </a:rPr>
              <a:t>Almost every living organism participates in sexual reproduction  in order to reproduce, and very few organisms don’t, or are asexual. Why is that the case? What is the role of sex in evolution? What is evolution optimizing if at all? Are mutations really all up to chance? These are the questions the authors from this article are trying to answer or at least try to better understand and their findings are quite extraordinary.</a:t>
            </a:r>
            <a:endParaRPr sz="1200">
              <a:solidFill>
                <a:srgbClr val="424242"/>
              </a:solidFill>
              <a:latin typeface="Nunito"/>
              <a:ea typeface="Nunito"/>
              <a:cs typeface="Nunito"/>
              <a:sym typeface="Nuni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27ab7f8a1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27ab7f8a1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222b00ce01_1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222b00ce01_1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 What these </a:t>
            </a:r>
            <a:r>
              <a:rPr lang="en"/>
              <a:t>authors</a:t>
            </a:r>
            <a:r>
              <a:rPr lang="en"/>
              <a:t> </a:t>
            </a:r>
            <a:r>
              <a:rPr lang="en"/>
              <a:t>discovered</a:t>
            </a:r>
            <a:r>
              <a:rPr lang="en"/>
              <a:t> was that sex</a:t>
            </a:r>
            <a:r>
              <a:rPr lang="en"/>
              <a:t> behaves almost identically as a game between genes using the Multiplicative Weights Update Algorithm; or as a randomized algorithm where it accepts variants that perform best accross all possible genetic combinations. This algorithm is used within machine learning and with these author’s discovery is incredible.  Instead of striving for the best alleles to have the best individuals, evolution under sex excels at creating a diverse gene population. In essence, Genes that perform excellent under many genetic combinations, even ones not quite possible yet. But why? Well, let’s first see about mutations and their possible role.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27ab7f8a1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27ab7f8a1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a while it was believed that point mutations </a:t>
            </a:r>
            <a:r>
              <a:rPr lang="en"/>
              <a:t>within</a:t>
            </a:r>
            <a:r>
              <a:rPr lang="en"/>
              <a:t> genes were mostly random as to where and when it would happen but what the authors propose is that may not be entirely the case. These mutations may as accidental as a random number generator. This makes some mutations almost completely impossible to the theoretical </a:t>
            </a:r>
            <a:r>
              <a:rPr lang="en"/>
              <a:t>algorithm</a:t>
            </a:r>
            <a:r>
              <a:rPr lang="en"/>
              <a:t> mutations is playing. But why? We know now mutations are </a:t>
            </a:r>
            <a:r>
              <a:rPr lang="en"/>
              <a:t>biological</a:t>
            </a:r>
            <a:r>
              <a:rPr lang="en"/>
              <a:t> processes and these processes are affected by interactions between genes as well. What the authors propose is that the </a:t>
            </a:r>
            <a:r>
              <a:rPr lang="en"/>
              <a:t>combinations</a:t>
            </a:r>
            <a:r>
              <a:rPr lang="en"/>
              <a:t> between different encourages specific mutations to occur within that area.In short sex is sending infomration to future mutations or combinaitons what can and cannot be changed through mutation! Communication through the future!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2226efec9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2226efec9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Through algebraic manipulation of the Charles Darwin and Mendel equation, sex is playing a generational coordination game with alleles with its rules being that the multiplicative weights update algorithm. Mutations may not be totally random but statistically decided by the game that sex coordinates. Sex is choosing the best variation of population to discourage mutations to mutate certain traits and encourage mutations in other areas. Meaning sex is communicating to the future! More research must be done but the link between biology, evolution and algorithms seems to grow ever more present and with the help of computer science the mystery of sex may be finally fully unraveled.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222b00ce01_1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222b00ce01_1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27ab7f8a1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27ab7f8a1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254729d6f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1254729d6f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254729d6f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254729d6f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254729d6f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254729d6f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254729d6f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254729d6f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254729d6f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254729d6f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1b30d34d32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1b30d34d32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254729d6f2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254729d6f2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254729d6f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1254729d6f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 too much is known about plant </a:t>
            </a:r>
            <a:r>
              <a:rPr lang="en"/>
              <a:t>behaviour</a:t>
            </a:r>
            <a:r>
              <a:rPr lang="en"/>
              <a:t>. We do know that plant need sunlight and water to survive and they will do any means necessary within their abilities to obtain it. We also know that plants have the ability to modify cellular reactions to be able to communicate with other cells in their body making them act like a cell wide neural system. But do plants have the ability to learn?  So can plants learn behaviors? Can plants form an associative </a:t>
            </a:r>
            <a:r>
              <a:rPr lang="en"/>
              <a:t>behavior</a:t>
            </a:r>
            <a:r>
              <a:rPr lang="en"/>
              <a:t> like an animal might have? This experiment explores these questions and the answers are quite </a:t>
            </a:r>
            <a:r>
              <a:rPr lang="en"/>
              <a:t>surprising</a:t>
            </a:r>
            <a:r>
              <a:rPr lang="en"/>
              <a: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254729d6f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254729d6f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were 2 experiments done. The first experiment was done to see if plants can even form an associative behavior. The way this experiment was conducted was by having two different experiment groups and one control group. One experiment group would </a:t>
            </a:r>
            <a:r>
              <a:rPr lang="en"/>
              <a:t>receive</a:t>
            </a:r>
            <a:r>
              <a:rPr lang="en"/>
              <a:t> light </a:t>
            </a:r>
            <a:r>
              <a:rPr lang="en"/>
              <a:t>alongside</a:t>
            </a:r>
            <a:r>
              <a:rPr lang="en"/>
              <a:t> with a gust of wind from a fan while the other group would </a:t>
            </a:r>
            <a:r>
              <a:rPr lang="en"/>
              <a:t>receive</a:t>
            </a:r>
            <a:r>
              <a:rPr lang="en"/>
              <a:t> gusts of wind with no light. The test group would </a:t>
            </a:r>
            <a:r>
              <a:rPr lang="en"/>
              <a:t>receive</a:t>
            </a:r>
            <a:r>
              <a:rPr lang="en"/>
              <a:t> no stimulation. This training was done for 3 days within a Y maze where one end would hold the fan. The results are </a:t>
            </a:r>
            <a:r>
              <a:rPr lang="en"/>
              <a:t>fascinating</a:t>
            </a:r>
            <a:r>
              <a:rPr lang="en"/>
              <a: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2278ea29d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12278ea29d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second experiment, the peas were conditioned again just like in experiment 1 but now it was changed with the time cycle and temperature. They conditioned the pea seeds just like how the conditioned the first experiment group but the time and temperature would be different. There were three different test groups, the light group, the light dark group and the dark group. The light group was given higher temperatures and conditioning during “daytime hours”, the light dark group would </a:t>
            </a:r>
            <a:r>
              <a:rPr lang="en"/>
              <a:t>receive</a:t>
            </a:r>
            <a:r>
              <a:rPr lang="en"/>
              <a:t> conditioning and higher temperatures during midnight up until around high noon. And the dark group would </a:t>
            </a:r>
            <a:r>
              <a:rPr lang="en"/>
              <a:t>receive</a:t>
            </a:r>
            <a:r>
              <a:rPr lang="en"/>
              <a:t> their conditioned stimulus during “night time hours”, when the sun would usually go down. What was discovered was amazing!</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254729d6f2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254729d6f2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 In experiment 1, What was discovered was that the group 1 always went down the pipe where the wind was, it was  trying to predict the light was going to come from. While The second group always went into the opposite pipe the wind was coming from, showing a learned behavior. In the second experiment the results shown that in the light group, they almost always grew within the direction of the wind just like in experiment 1 with the first group. The light dark group however did not do this, instead they splitted where almost half grew down one end of the pipe away from the wind and the other grew into the pipe end with the wind showing some conditioned behavior but a weak one. The dark group’s results were even more dramatic, almost all peas were discovered to not have learned any conditioned behavior.</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27ab7f8a1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27ab7f8a1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can we get from this experiments? Well we know now that plants can develop an associative behavior! At least with wind as the </a:t>
            </a:r>
            <a:r>
              <a:rPr lang="en"/>
              <a:t>conditioned</a:t>
            </a:r>
            <a:r>
              <a:rPr lang="en"/>
              <a:t> stimulus. Plants can learn a behavior only if they are “awake”. Plants can learn an associative behavior if the conditioning stimulus is </a:t>
            </a:r>
            <a:r>
              <a:rPr lang="en"/>
              <a:t>occurring</a:t>
            </a:r>
            <a:r>
              <a:rPr lang="en"/>
              <a:t> during “day time”. Plants or at least pea seeds seem to learn an associative behavior with the conditioning is done during day time, when the sun is usually up, if it is during when the sun is down, plants don’t learn, like if you are asleep during lecture. Plants have a circadian </a:t>
            </a:r>
            <a:r>
              <a:rPr lang="en"/>
              <a:t>rhythm</a:t>
            </a:r>
            <a:r>
              <a:rPr lang="en"/>
              <a:t>! Plants are smarter than we </a:t>
            </a:r>
            <a:r>
              <a:rPr lang="en"/>
              <a:t>originally</a:t>
            </a:r>
            <a:r>
              <a:rPr lang="en"/>
              <a:t> </a:t>
            </a:r>
            <a:r>
              <a:rPr lang="en"/>
              <a:t>anticipated</a:t>
            </a:r>
            <a:r>
              <a:rPr lang="en"/>
              <a:t>, and more research must be done!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254729d6f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254729d6f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222b00ce01_1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222b00ce01_1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222b00ce01_1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222b00ce01_1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254729d6f2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254729d6f2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2617855c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2617855c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256 possible combinations of rules number 0 to 255</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Most common is a </a:t>
            </a:r>
            <a:r>
              <a:rPr lang="en"/>
              <a:t>pattern</a:t>
            </a:r>
            <a:r>
              <a:rPr lang="en"/>
              <a:t> of single cells or groups of cells that are either stationary or move from one side to the other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 patterns with more bits are more complex than </a:t>
            </a:r>
            <a:r>
              <a:rPr lang="en"/>
              <a:t>elementary</a:t>
            </a:r>
            <a:r>
              <a:rPr lang="en"/>
              <a:t> but overall behavior is the same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27ab7f8a1c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27ab7f8a1c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27ab7f8a1c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27ab7f8a1c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gif"/><Relationship Id="rId4" Type="http://schemas.openxmlformats.org/officeDocument/2006/relationships/image" Target="../media/image6.gif"/><Relationship Id="rId5" Type="http://schemas.openxmlformats.org/officeDocument/2006/relationships/image" Target="../media/image2.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6.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doi.org/10.1145/2934662" TargetMode="Externa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8.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9.png"/><Relationship Id="rId4" Type="http://schemas.openxmlformats.org/officeDocument/2006/relationships/image" Target="../media/image3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0.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CSCI 191T</a:t>
            </a:r>
            <a:endParaRPr/>
          </a:p>
        </p:txBody>
      </p:sp>
      <p:sp>
        <p:nvSpPr>
          <p:cNvPr id="278" name="Google Shape;278;p13"/>
          <p:cNvSpPr txBox="1"/>
          <p:nvPr>
            <p:ph idx="1" type="subTitle"/>
          </p:nvPr>
        </p:nvSpPr>
        <p:spPr>
          <a:xfrm>
            <a:off x="864900" y="3385850"/>
            <a:ext cx="79674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by Inderpal Singh, Joe luna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Mobile Automta</a:t>
            </a:r>
            <a:endParaRPr/>
          </a:p>
        </p:txBody>
      </p:sp>
      <p:sp>
        <p:nvSpPr>
          <p:cNvPr id="334" name="Google Shape;334;p22"/>
          <p:cNvSpPr txBox="1"/>
          <p:nvPr>
            <p:ph idx="1" type="body"/>
          </p:nvPr>
        </p:nvSpPr>
        <p:spPr>
          <a:xfrm>
            <a:off x="1303800" y="1990050"/>
            <a:ext cx="35691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Similar</a:t>
            </a:r>
            <a:r>
              <a:rPr lang="en"/>
              <a:t> to cellular </a:t>
            </a:r>
            <a:r>
              <a:rPr lang="en"/>
              <a:t>automata</a:t>
            </a:r>
            <a:r>
              <a:rPr lang="en"/>
              <a:t> except instead of updating all cells in </a:t>
            </a:r>
            <a:r>
              <a:rPr lang="en"/>
              <a:t>parallel</a:t>
            </a:r>
            <a:r>
              <a:rPr lang="en"/>
              <a:t>, they have just a single active cell that is updated at each time step</a:t>
            </a:r>
            <a:endParaRPr/>
          </a:p>
          <a:p>
            <a:pPr indent="0" lvl="0" marL="0" rtl="0" algn="l">
              <a:spcBef>
                <a:spcPts val="1200"/>
              </a:spcBef>
              <a:spcAft>
                <a:spcPts val="0"/>
              </a:spcAft>
              <a:buNone/>
            </a:pPr>
            <a:r>
              <a:rPr lang="en"/>
              <a:t>How the cell is updated and moves is </a:t>
            </a:r>
            <a:r>
              <a:rPr lang="en"/>
              <a:t>dictated</a:t>
            </a:r>
            <a:r>
              <a:rPr lang="en"/>
              <a:t> by the rule of the mobile </a:t>
            </a:r>
            <a:r>
              <a:rPr lang="en"/>
              <a:t>automata</a:t>
            </a:r>
            <a:endParaRPr/>
          </a:p>
          <a:p>
            <a:pPr indent="0" lvl="0" marL="0" rtl="0" algn="l">
              <a:spcBef>
                <a:spcPts val="1200"/>
              </a:spcBef>
              <a:spcAft>
                <a:spcPts val="1200"/>
              </a:spcAft>
              <a:buNone/>
            </a:pPr>
            <a:r>
              <a:rPr lang="en"/>
              <a:t>65,536 possible rules</a:t>
            </a:r>
            <a:endParaRPr/>
          </a:p>
        </p:txBody>
      </p:sp>
      <p:pic>
        <p:nvPicPr>
          <p:cNvPr id="335" name="Google Shape;335;p22"/>
          <p:cNvPicPr preferRelativeResize="0"/>
          <p:nvPr/>
        </p:nvPicPr>
        <p:blipFill>
          <a:blip r:embed="rId3">
            <a:alphaModFix/>
          </a:blip>
          <a:stretch>
            <a:fillRect/>
          </a:stretch>
        </p:blipFill>
        <p:spPr>
          <a:xfrm>
            <a:off x="6699550" y="1290825"/>
            <a:ext cx="1846040" cy="3240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Setup </a:t>
            </a:r>
            <a:r>
              <a:rPr lang="en"/>
              <a:t>Elementary</a:t>
            </a:r>
            <a:r>
              <a:rPr lang="en"/>
              <a:t> </a:t>
            </a:r>
            <a:r>
              <a:rPr lang="en"/>
              <a:t>Automata</a:t>
            </a:r>
            <a:endParaRPr/>
          </a:p>
        </p:txBody>
      </p:sp>
      <p:sp>
        <p:nvSpPr>
          <p:cNvPr id="341" name="Google Shape;341;p23"/>
          <p:cNvSpPr txBox="1"/>
          <p:nvPr>
            <p:ph idx="1" type="body"/>
          </p:nvPr>
        </p:nvSpPr>
        <p:spPr>
          <a:xfrm>
            <a:off x="4855300" y="1990050"/>
            <a:ext cx="34791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Implement</a:t>
            </a:r>
            <a:r>
              <a:rPr lang="en"/>
              <a:t> Wolframs Elementary </a:t>
            </a:r>
            <a:r>
              <a:rPr lang="en"/>
              <a:t>automata</a:t>
            </a:r>
            <a:r>
              <a:rPr lang="en"/>
              <a:t> in Python</a:t>
            </a:r>
            <a:endParaRPr/>
          </a:p>
          <a:p>
            <a:pPr indent="-311150" lvl="0" marL="457200" rtl="0" algn="l">
              <a:spcBef>
                <a:spcPts val="0"/>
              </a:spcBef>
              <a:spcAft>
                <a:spcPts val="0"/>
              </a:spcAft>
              <a:buSzPts val="1300"/>
              <a:buChar char="●"/>
            </a:pPr>
            <a:r>
              <a:rPr lang="en"/>
              <a:t>Use a dictionary to store different rule sets, ie {“100” : “1” .....}</a:t>
            </a:r>
            <a:endParaRPr/>
          </a:p>
          <a:p>
            <a:pPr indent="-311150" lvl="0" marL="457200" rtl="0" algn="l">
              <a:spcBef>
                <a:spcPts val="0"/>
              </a:spcBef>
              <a:spcAft>
                <a:spcPts val="0"/>
              </a:spcAft>
              <a:buSzPts val="1300"/>
              <a:buChar char="●"/>
            </a:pPr>
            <a:r>
              <a:rPr lang="en"/>
              <a:t>Use 1 dimensional arrays to store initial array</a:t>
            </a:r>
            <a:endParaRPr/>
          </a:p>
          <a:p>
            <a:pPr indent="-311150" lvl="0" marL="457200" rtl="0" algn="l">
              <a:spcBef>
                <a:spcPts val="0"/>
              </a:spcBef>
              <a:spcAft>
                <a:spcPts val="0"/>
              </a:spcAft>
              <a:buSzPts val="1300"/>
              <a:buChar char="●"/>
            </a:pPr>
            <a:r>
              <a:rPr lang="en"/>
              <a:t>append next level to previous</a:t>
            </a:r>
            <a:endParaRPr/>
          </a:p>
          <a:p>
            <a:pPr indent="-311150" lvl="0" marL="457200" rtl="0" algn="l">
              <a:spcBef>
                <a:spcPts val="0"/>
              </a:spcBef>
              <a:spcAft>
                <a:spcPts val="0"/>
              </a:spcAft>
              <a:buSzPts val="1300"/>
              <a:buChar char="●"/>
            </a:pPr>
            <a:r>
              <a:rPr lang="en"/>
              <a:t>Output end result using matplotlib</a:t>
            </a:r>
            <a:endParaRPr/>
          </a:p>
          <a:p>
            <a:pPr indent="0" lvl="0" marL="0" rtl="0" algn="l">
              <a:spcBef>
                <a:spcPts val="1200"/>
              </a:spcBef>
              <a:spcAft>
                <a:spcPts val="1200"/>
              </a:spcAft>
              <a:buNone/>
            </a:pPr>
            <a:r>
              <a:t/>
            </a:r>
            <a:endParaRPr/>
          </a:p>
        </p:txBody>
      </p:sp>
      <p:pic>
        <p:nvPicPr>
          <p:cNvPr id="342" name="Google Shape;342;p23"/>
          <p:cNvPicPr preferRelativeResize="0"/>
          <p:nvPr/>
        </p:nvPicPr>
        <p:blipFill rotWithShape="1">
          <a:blip r:embed="rId3">
            <a:alphaModFix/>
          </a:blip>
          <a:srcRect b="1411" l="5739" r="3152" t="2563"/>
          <a:stretch/>
        </p:blipFill>
        <p:spPr>
          <a:xfrm>
            <a:off x="416025" y="1733275"/>
            <a:ext cx="4290852" cy="29391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Approach</a:t>
            </a:r>
            <a:endParaRPr/>
          </a:p>
        </p:txBody>
      </p:sp>
      <p:sp>
        <p:nvSpPr>
          <p:cNvPr id="348" name="Google Shape;348;p24"/>
          <p:cNvSpPr txBox="1"/>
          <p:nvPr>
            <p:ph idx="1" type="body"/>
          </p:nvPr>
        </p:nvSpPr>
        <p:spPr>
          <a:xfrm>
            <a:off x="1137900" y="1680475"/>
            <a:ext cx="7196400" cy="25416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Simulate</a:t>
            </a:r>
            <a:r>
              <a:rPr lang="en" sz="1600"/>
              <a:t> </a:t>
            </a:r>
            <a:r>
              <a:rPr lang="en" sz="1600"/>
              <a:t>and visualize both </a:t>
            </a:r>
            <a:r>
              <a:rPr lang="en" sz="1600"/>
              <a:t>CAs using python </a:t>
            </a:r>
            <a:endParaRPr sz="1600"/>
          </a:p>
          <a:p>
            <a:pPr indent="-317500" lvl="1" marL="914400" rtl="0" algn="l">
              <a:spcBef>
                <a:spcPts val="0"/>
              </a:spcBef>
              <a:spcAft>
                <a:spcPts val="0"/>
              </a:spcAft>
              <a:buSzPts val="1400"/>
              <a:buChar char="○"/>
            </a:pPr>
            <a:r>
              <a:rPr lang="en" sz="1400"/>
              <a:t>CA lend themselves very well to being solved by computers</a:t>
            </a:r>
            <a:endParaRPr sz="1400"/>
          </a:p>
          <a:p>
            <a:pPr indent="-330200" lvl="0" marL="457200" rtl="0" algn="l">
              <a:spcBef>
                <a:spcPts val="0"/>
              </a:spcBef>
              <a:spcAft>
                <a:spcPts val="0"/>
              </a:spcAft>
              <a:buSzPts val="1600"/>
              <a:buChar char="●"/>
            </a:pPr>
            <a:r>
              <a:rPr lang="en" sz="1600"/>
              <a:t>space and time are discrete</a:t>
            </a:r>
            <a:endParaRPr sz="1600"/>
          </a:p>
          <a:p>
            <a:pPr indent="-317500" lvl="1" marL="914400" rtl="0" algn="l">
              <a:spcBef>
                <a:spcPts val="0"/>
              </a:spcBef>
              <a:spcAft>
                <a:spcPts val="0"/>
              </a:spcAft>
              <a:buSzPts val="1400"/>
              <a:buChar char="○"/>
            </a:pPr>
            <a:r>
              <a:rPr lang="en" sz="1400"/>
              <a:t>a cell can only be in </a:t>
            </a:r>
            <a:r>
              <a:rPr lang="en" sz="1400"/>
              <a:t>exactly</a:t>
            </a:r>
            <a:r>
              <a:rPr lang="en" sz="1400"/>
              <a:t> one state at a time</a:t>
            </a:r>
            <a:endParaRPr sz="1400"/>
          </a:p>
          <a:p>
            <a:pPr indent="-330200" lvl="0" marL="457200" rtl="0" algn="l">
              <a:spcBef>
                <a:spcPts val="0"/>
              </a:spcBef>
              <a:spcAft>
                <a:spcPts val="0"/>
              </a:spcAft>
              <a:buSzPts val="1600"/>
              <a:buChar char="●"/>
            </a:pPr>
            <a:r>
              <a:rPr lang="en" sz="1600"/>
              <a:t>interactions are only local.</a:t>
            </a:r>
            <a:endParaRPr sz="1600"/>
          </a:p>
          <a:p>
            <a:pPr indent="-317500" lvl="1" marL="914400" rtl="0" algn="l">
              <a:spcBef>
                <a:spcPts val="0"/>
              </a:spcBef>
              <a:spcAft>
                <a:spcPts val="0"/>
              </a:spcAft>
              <a:buSzPts val="1400"/>
              <a:buChar char="○"/>
            </a:pPr>
            <a:r>
              <a:rPr lang="en" sz="1400"/>
              <a:t>tree </a:t>
            </a:r>
            <a:r>
              <a:rPr lang="en" sz="1400"/>
              <a:t>burning</a:t>
            </a:r>
            <a:r>
              <a:rPr lang="en" sz="1400"/>
              <a:t> has chance to catch its </a:t>
            </a:r>
            <a:r>
              <a:rPr lang="en" sz="1400"/>
              <a:t>neighbor</a:t>
            </a:r>
            <a:r>
              <a:rPr lang="en" sz="1400"/>
              <a:t> on fire</a:t>
            </a:r>
            <a:endParaRPr sz="1400"/>
          </a:p>
          <a:p>
            <a:pPr indent="-317500" lvl="1" marL="914400" rtl="0" algn="l">
              <a:spcBef>
                <a:spcPts val="0"/>
              </a:spcBef>
              <a:spcAft>
                <a:spcPts val="0"/>
              </a:spcAft>
              <a:buSzPts val="1400"/>
              <a:buChar char="○"/>
            </a:pPr>
            <a:r>
              <a:rPr lang="en" sz="1400"/>
              <a:t>A tree </a:t>
            </a:r>
            <a:r>
              <a:rPr lang="en" sz="1400"/>
              <a:t>burning</a:t>
            </a:r>
            <a:r>
              <a:rPr lang="en" sz="1400"/>
              <a:t> at one corner of the </a:t>
            </a:r>
            <a:r>
              <a:rPr lang="en" sz="1400"/>
              <a:t>forest</a:t>
            </a:r>
            <a:r>
              <a:rPr lang="en" sz="1400"/>
              <a:t> </a:t>
            </a:r>
            <a:r>
              <a:rPr lang="en" sz="1400"/>
              <a:t>does not</a:t>
            </a:r>
            <a:r>
              <a:rPr lang="en" sz="1400"/>
              <a:t> </a:t>
            </a:r>
            <a:r>
              <a:rPr lang="en" sz="1400"/>
              <a:t>affect a tree at another corner</a:t>
            </a:r>
            <a:r>
              <a:rPr lang="en" sz="1400"/>
              <a:t> </a:t>
            </a:r>
            <a:endParaRPr sz="1400"/>
          </a:p>
        </p:txBody>
      </p:sp>
      <p:pic>
        <p:nvPicPr>
          <p:cNvPr id="349" name="Google Shape;349;p24"/>
          <p:cNvPicPr preferRelativeResize="0"/>
          <p:nvPr/>
        </p:nvPicPr>
        <p:blipFill>
          <a:blip r:embed="rId3">
            <a:alphaModFix/>
          </a:blip>
          <a:stretch>
            <a:fillRect/>
          </a:stretch>
        </p:blipFill>
        <p:spPr>
          <a:xfrm>
            <a:off x="29775" y="3781711"/>
            <a:ext cx="9144003" cy="136177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2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Setup </a:t>
            </a:r>
            <a:r>
              <a:rPr lang="en"/>
              <a:t>Fire Spread</a:t>
            </a:r>
            <a:r>
              <a:rPr lang="en"/>
              <a:t> CA</a:t>
            </a:r>
            <a:endParaRPr/>
          </a:p>
        </p:txBody>
      </p:sp>
      <p:sp>
        <p:nvSpPr>
          <p:cNvPr id="355" name="Google Shape;355;p25"/>
          <p:cNvSpPr txBox="1"/>
          <p:nvPr/>
        </p:nvSpPr>
        <p:spPr>
          <a:xfrm>
            <a:off x="506125" y="1511475"/>
            <a:ext cx="37917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Create 2d array and randomly </a:t>
            </a:r>
            <a:r>
              <a:rPr lang="en">
                <a:latin typeface="Nunito"/>
                <a:ea typeface="Nunito"/>
                <a:cs typeface="Nunito"/>
                <a:sym typeface="Nunito"/>
              </a:rPr>
              <a:t>initialize</a:t>
            </a:r>
            <a:r>
              <a:rPr lang="en">
                <a:latin typeface="Nunito"/>
                <a:ea typeface="Nunito"/>
                <a:cs typeface="Nunito"/>
                <a:sym typeface="Nunito"/>
              </a:rPr>
              <a:t> each cell to be occupied or empty</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Everytime step</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A cell has a chance to randomly catch fire</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if cell was </a:t>
            </a:r>
            <a:r>
              <a:rPr lang="en">
                <a:latin typeface="Nunito"/>
                <a:ea typeface="Nunito"/>
                <a:cs typeface="Nunito"/>
                <a:sym typeface="Nunito"/>
              </a:rPr>
              <a:t>burning</a:t>
            </a:r>
            <a:r>
              <a:rPr lang="en">
                <a:latin typeface="Nunito"/>
                <a:ea typeface="Nunito"/>
                <a:cs typeface="Nunito"/>
                <a:sym typeface="Nunito"/>
              </a:rPr>
              <a:t> mark that cell as empty</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neighbor</a:t>
            </a:r>
            <a:r>
              <a:rPr lang="en">
                <a:latin typeface="Nunito"/>
                <a:ea typeface="Nunito"/>
                <a:cs typeface="Nunito"/>
                <a:sym typeface="Nunito"/>
              </a:rPr>
              <a:t> of </a:t>
            </a:r>
            <a:r>
              <a:rPr lang="en">
                <a:latin typeface="Nunito"/>
                <a:ea typeface="Nunito"/>
                <a:cs typeface="Nunito"/>
                <a:sym typeface="Nunito"/>
              </a:rPr>
              <a:t>burning</a:t>
            </a:r>
            <a:r>
              <a:rPr lang="en">
                <a:latin typeface="Nunito"/>
                <a:ea typeface="Nunito"/>
                <a:cs typeface="Nunito"/>
                <a:sym typeface="Nunito"/>
              </a:rPr>
              <a:t> cell has </a:t>
            </a:r>
            <a:r>
              <a:rPr lang="en">
                <a:latin typeface="Nunito"/>
                <a:ea typeface="Nunito"/>
                <a:cs typeface="Nunito"/>
                <a:sym typeface="Nunito"/>
              </a:rPr>
              <a:t>probability</a:t>
            </a:r>
            <a:r>
              <a:rPr lang="en">
                <a:latin typeface="Nunito"/>
                <a:ea typeface="Nunito"/>
                <a:cs typeface="Nunito"/>
                <a:sym typeface="Nunito"/>
              </a:rPr>
              <a:t> of catching fire itself</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Empty cell has chance to grow tree over time(currently </a:t>
            </a:r>
            <a:r>
              <a:rPr lang="en">
                <a:latin typeface="Nunito"/>
                <a:ea typeface="Nunito"/>
                <a:cs typeface="Nunito"/>
                <a:sym typeface="Nunito"/>
              </a:rPr>
              <a:t>unimplemented</a:t>
            </a:r>
            <a:r>
              <a:rPr lang="en">
                <a:latin typeface="Nunito"/>
                <a:ea typeface="Nunito"/>
                <a:cs typeface="Nunito"/>
                <a:sym typeface="Nunito"/>
              </a:rPr>
              <a:t>)</a:t>
            </a:r>
            <a:endParaRPr>
              <a:latin typeface="Nunito"/>
              <a:ea typeface="Nunito"/>
              <a:cs typeface="Nunito"/>
              <a:sym typeface="Nunito"/>
            </a:endParaRPr>
          </a:p>
        </p:txBody>
      </p:sp>
      <p:pic>
        <p:nvPicPr>
          <p:cNvPr id="356" name="Google Shape;356;p25"/>
          <p:cNvPicPr preferRelativeResize="0"/>
          <p:nvPr/>
        </p:nvPicPr>
        <p:blipFill>
          <a:blip r:embed="rId3">
            <a:alphaModFix/>
          </a:blip>
          <a:stretch>
            <a:fillRect/>
          </a:stretch>
        </p:blipFill>
        <p:spPr>
          <a:xfrm>
            <a:off x="4432375" y="1253450"/>
            <a:ext cx="4541376" cy="302853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p26"/>
          <p:cNvPicPr preferRelativeResize="0"/>
          <p:nvPr/>
        </p:nvPicPr>
        <p:blipFill rotWithShape="1">
          <a:blip r:embed="rId3">
            <a:alphaModFix/>
          </a:blip>
          <a:srcRect b="10671" l="15798" r="15928" t="7428"/>
          <a:stretch/>
        </p:blipFill>
        <p:spPr>
          <a:xfrm>
            <a:off x="3578450" y="104625"/>
            <a:ext cx="4783475" cy="4686501"/>
          </a:xfrm>
          <a:prstGeom prst="rect">
            <a:avLst/>
          </a:prstGeom>
          <a:noFill/>
          <a:ln>
            <a:noFill/>
          </a:ln>
        </p:spPr>
      </p:pic>
      <p:pic>
        <p:nvPicPr>
          <p:cNvPr id="362" name="Google Shape;362;p26"/>
          <p:cNvPicPr preferRelativeResize="0"/>
          <p:nvPr/>
        </p:nvPicPr>
        <p:blipFill rotWithShape="1">
          <a:blip r:embed="rId4">
            <a:alphaModFix/>
          </a:blip>
          <a:srcRect b="0" l="14929" r="0" t="0"/>
          <a:stretch/>
        </p:blipFill>
        <p:spPr>
          <a:xfrm>
            <a:off x="-226498" y="2373725"/>
            <a:ext cx="3947275" cy="2968175"/>
          </a:xfrm>
          <a:prstGeom prst="rect">
            <a:avLst/>
          </a:prstGeom>
          <a:noFill/>
          <a:ln>
            <a:noFill/>
          </a:ln>
        </p:spPr>
      </p:pic>
      <p:pic>
        <p:nvPicPr>
          <p:cNvPr id="363" name="Google Shape;363;p26"/>
          <p:cNvPicPr preferRelativeResize="0"/>
          <p:nvPr/>
        </p:nvPicPr>
        <p:blipFill rotWithShape="1">
          <a:blip r:embed="rId5">
            <a:alphaModFix/>
          </a:blip>
          <a:srcRect b="0" l="18265" r="4597" t="0"/>
          <a:stretch/>
        </p:blipFill>
        <p:spPr>
          <a:xfrm>
            <a:off x="30630" y="0"/>
            <a:ext cx="3311385" cy="265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a:t>
            </a:r>
            <a:endParaRPr/>
          </a:p>
        </p:txBody>
      </p:sp>
      <p:sp>
        <p:nvSpPr>
          <p:cNvPr id="369" name="Google Shape;369;p27"/>
          <p:cNvSpPr txBox="1"/>
          <p:nvPr>
            <p:ph idx="1" type="body"/>
          </p:nvPr>
        </p:nvSpPr>
        <p:spPr>
          <a:xfrm>
            <a:off x="860000" y="1631600"/>
            <a:ext cx="42039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Fire spread is incredibly dependent on </a:t>
            </a:r>
            <a:r>
              <a:rPr lang="en"/>
              <a:t>parameters</a:t>
            </a:r>
            <a:endParaRPr/>
          </a:p>
          <a:p>
            <a:pPr indent="-311150" lvl="0" marL="457200" rtl="0" algn="l">
              <a:spcBef>
                <a:spcPts val="1200"/>
              </a:spcBef>
              <a:spcAft>
                <a:spcPts val="0"/>
              </a:spcAft>
              <a:buSzPts val="1300"/>
              <a:buChar char="●"/>
            </a:pPr>
            <a:r>
              <a:rPr lang="en"/>
              <a:t>Chance of </a:t>
            </a:r>
            <a:r>
              <a:rPr lang="en"/>
              <a:t>neighbor</a:t>
            </a:r>
            <a:r>
              <a:rPr lang="en"/>
              <a:t> </a:t>
            </a:r>
            <a:r>
              <a:rPr lang="en"/>
              <a:t>burning</a:t>
            </a:r>
            <a:endParaRPr/>
          </a:p>
          <a:p>
            <a:pPr indent="-311150" lvl="0" marL="457200" rtl="0" algn="l">
              <a:spcBef>
                <a:spcPts val="0"/>
              </a:spcBef>
              <a:spcAft>
                <a:spcPts val="0"/>
              </a:spcAft>
              <a:buSzPts val="1300"/>
              <a:buChar char="●"/>
            </a:pPr>
            <a:r>
              <a:rPr lang="en"/>
              <a:t>Initial forest density</a:t>
            </a:r>
            <a:endParaRPr/>
          </a:p>
          <a:p>
            <a:pPr indent="-311150" lvl="0" marL="457200" rtl="0" algn="l">
              <a:spcBef>
                <a:spcPts val="0"/>
              </a:spcBef>
              <a:spcAft>
                <a:spcPts val="0"/>
              </a:spcAft>
              <a:buSzPts val="1300"/>
              <a:buChar char="●"/>
            </a:pPr>
            <a:r>
              <a:rPr lang="en"/>
              <a:t>chance for tree to regrow</a:t>
            </a:r>
            <a:endParaRPr/>
          </a:p>
          <a:p>
            <a:pPr indent="-311150" lvl="0" marL="457200" rtl="0" algn="l">
              <a:spcBef>
                <a:spcPts val="0"/>
              </a:spcBef>
              <a:spcAft>
                <a:spcPts val="0"/>
              </a:spcAft>
              <a:buSzPts val="1300"/>
              <a:buChar char="●"/>
            </a:pPr>
            <a:r>
              <a:rPr lang="en"/>
              <a:t>Random lighting strikes</a:t>
            </a:r>
            <a:endParaRPr/>
          </a:p>
          <a:p>
            <a:pPr indent="0" lvl="0" marL="0" rtl="0" algn="l">
              <a:spcBef>
                <a:spcPts val="1200"/>
              </a:spcBef>
              <a:spcAft>
                <a:spcPts val="1200"/>
              </a:spcAft>
              <a:buNone/>
            </a:pPr>
            <a:r>
              <a:rPr lang="en"/>
              <a:t>adaptable</a:t>
            </a:r>
            <a:r>
              <a:rPr lang="en"/>
              <a:t> to different </a:t>
            </a:r>
            <a:r>
              <a:rPr lang="en"/>
              <a:t>forest</a:t>
            </a:r>
            <a:r>
              <a:rPr lang="en"/>
              <a:t> types</a:t>
            </a:r>
            <a:endParaRPr/>
          </a:p>
        </p:txBody>
      </p:sp>
      <p:pic>
        <p:nvPicPr>
          <p:cNvPr id="370" name="Google Shape;370;p27"/>
          <p:cNvPicPr preferRelativeResize="0"/>
          <p:nvPr/>
        </p:nvPicPr>
        <p:blipFill>
          <a:blip r:embed="rId3">
            <a:alphaModFix/>
          </a:blip>
          <a:stretch>
            <a:fillRect/>
          </a:stretch>
        </p:blipFill>
        <p:spPr>
          <a:xfrm>
            <a:off x="5182175" y="117325"/>
            <a:ext cx="3724074" cy="2479011"/>
          </a:xfrm>
          <a:prstGeom prst="rect">
            <a:avLst/>
          </a:prstGeom>
          <a:noFill/>
          <a:ln>
            <a:noFill/>
          </a:ln>
        </p:spPr>
      </p:pic>
      <p:pic>
        <p:nvPicPr>
          <p:cNvPr id="371" name="Google Shape;371;p27"/>
          <p:cNvPicPr preferRelativeResize="0"/>
          <p:nvPr/>
        </p:nvPicPr>
        <p:blipFill>
          <a:blip r:embed="rId4">
            <a:alphaModFix/>
          </a:blip>
          <a:stretch>
            <a:fillRect/>
          </a:stretch>
        </p:blipFill>
        <p:spPr>
          <a:xfrm>
            <a:off x="5182175" y="2640625"/>
            <a:ext cx="3724076" cy="2315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2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Conclusions</a:t>
            </a:r>
            <a:endParaRPr/>
          </a:p>
        </p:txBody>
      </p:sp>
      <p:sp>
        <p:nvSpPr>
          <p:cNvPr id="377" name="Google Shape;377;p28"/>
          <p:cNvSpPr txBox="1"/>
          <p:nvPr>
            <p:ph idx="1" type="body"/>
          </p:nvPr>
        </p:nvSpPr>
        <p:spPr>
          <a:xfrm>
            <a:off x="1275350" y="1739700"/>
            <a:ext cx="7030500" cy="2541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Cellular </a:t>
            </a:r>
            <a:r>
              <a:rPr lang="en"/>
              <a:t>Automata can exhibit complex emergent behaviors and have potential for simulating</a:t>
            </a:r>
            <a:r>
              <a:rPr lang="en"/>
              <a:t> advance interconnected systems.</a:t>
            </a:r>
            <a:endParaRPr/>
          </a:p>
          <a:p>
            <a:pPr indent="0" lvl="0" marL="0" rtl="0" algn="l">
              <a:spcBef>
                <a:spcPts val="1200"/>
              </a:spcBef>
              <a:spcAft>
                <a:spcPts val="0"/>
              </a:spcAft>
              <a:buNone/>
            </a:pPr>
            <a:r>
              <a:rPr lang="en"/>
              <a:t>Potential application in </a:t>
            </a:r>
            <a:r>
              <a:rPr lang="en"/>
              <a:t>chemistry</a:t>
            </a:r>
            <a:r>
              <a:rPr lang="en"/>
              <a:t> Physics and Biology</a:t>
            </a:r>
            <a:endParaRPr/>
          </a:p>
          <a:p>
            <a:pPr indent="-311150" lvl="0" marL="457200" rtl="0" algn="l">
              <a:spcBef>
                <a:spcPts val="1200"/>
              </a:spcBef>
              <a:spcAft>
                <a:spcPts val="0"/>
              </a:spcAft>
              <a:buSzPts val="1300"/>
              <a:buChar char="●"/>
            </a:pPr>
            <a:r>
              <a:rPr lang="en"/>
              <a:t>Belousov–Zhabotinsky reaction</a:t>
            </a:r>
            <a:endParaRPr/>
          </a:p>
          <a:p>
            <a:pPr indent="0" lvl="0" marL="0" rtl="0" algn="l">
              <a:spcBef>
                <a:spcPts val="1200"/>
              </a:spcBef>
              <a:spcAft>
                <a:spcPts val="0"/>
              </a:spcAft>
              <a:buNone/>
            </a:pPr>
            <a:r>
              <a:rPr lang="en"/>
              <a:t>Future work</a:t>
            </a:r>
            <a:endParaRPr/>
          </a:p>
          <a:p>
            <a:pPr indent="-311150" lvl="0" marL="457200" rtl="0" algn="l">
              <a:spcBef>
                <a:spcPts val="1200"/>
              </a:spcBef>
              <a:spcAft>
                <a:spcPts val="0"/>
              </a:spcAft>
              <a:buSzPts val="1300"/>
              <a:buChar char="●"/>
            </a:pPr>
            <a:r>
              <a:rPr lang="en"/>
              <a:t>Extending model to be more representative of reality</a:t>
            </a:r>
            <a:endParaRPr/>
          </a:p>
          <a:p>
            <a:pPr indent="-311150" lvl="0" marL="457200" rtl="0" algn="l">
              <a:spcBef>
                <a:spcPts val="0"/>
              </a:spcBef>
              <a:spcAft>
                <a:spcPts val="0"/>
              </a:spcAft>
              <a:buSzPts val="1300"/>
              <a:buChar char="●"/>
            </a:pPr>
            <a:r>
              <a:rPr lang="en"/>
              <a:t>brush</a:t>
            </a:r>
            <a:r>
              <a:rPr lang="en"/>
              <a:t> and Grasslands</a:t>
            </a:r>
            <a:endParaRPr/>
          </a:p>
          <a:p>
            <a:pPr indent="-311150" lvl="0" marL="457200" rtl="0" algn="l">
              <a:spcBef>
                <a:spcPts val="0"/>
              </a:spcBef>
              <a:spcAft>
                <a:spcPts val="0"/>
              </a:spcAft>
              <a:buSzPts val="1300"/>
              <a:buChar char="●"/>
            </a:pPr>
            <a:r>
              <a:rPr lang="en"/>
              <a:t>Different burn rates</a:t>
            </a:r>
            <a:endParaRPr/>
          </a:p>
          <a:p>
            <a:pPr indent="-311150" lvl="0" marL="457200" rtl="0" algn="l">
              <a:spcBef>
                <a:spcPts val="0"/>
              </a:spcBef>
              <a:spcAft>
                <a:spcPts val="0"/>
              </a:spcAft>
              <a:buSzPts val="1300"/>
              <a:buChar char="●"/>
            </a:pPr>
            <a:r>
              <a:rPr lang="en"/>
              <a:t>weather phenomena</a:t>
            </a:r>
            <a:endParaRPr/>
          </a:p>
        </p:txBody>
      </p:sp>
      <p:pic>
        <p:nvPicPr>
          <p:cNvPr id="378" name="Google Shape;378;p28"/>
          <p:cNvPicPr preferRelativeResize="0"/>
          <p:nvPr/>
        </p:nvPicPr>
        <p:blipFill>
          <a:blip r:embed="rId3">
            <a:alphaModFix/>
          </a:blip>
          <a:stretch>
            <a:fillRect/>
          </a:stretch>
        </p:blipFill>
        <p:spPr>
          <a:xfrm>
            <a:off x="6862575" y="2280975"/>
            <a:ext cx="2281426" cy="3043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29"/>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Sex as an Algorithm</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3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Sex as An Algorithm</a:t>
            </a:r>
            <a:endParaRPr/>
          </a:p>
        </p:txBody>
      </p:sp>
      <p:sp>
        <p:nvSpPr>
          <p:cNvPr id="389" name="Google Shape;389;p30"/>
          <p:cNvSpPr txBox="1"/>
          <p:nvPr>
            <p:ph idx="1" type="body"/>
          </p:nvPr>
        </p:nvSpPr>
        <p:spPr>
          <a:xfrm>
            <a:off x="579775" y="1597875"/>
            <a:ext cx="6875100" cy="27759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Great strides in our understanding of evolution</a:t>
            </a:r>
            <a:endParaRPr sz="1900"/>
          </a:p>
          <a:p>
            <a:pPr indent="-349250" lvl="1" marL="914400" rtl="0" algn="l">
              <a:spcBef>
                <a:spcPts val="0"/>
              </a:spcBef>
              <a:spcAft>
                <a:spcPts val="0"/>
              </a:spcAft>
              <a:buSzPts val="1900"/>
              <a:buChar char="○"/>
            </a:pPr>
            <a:r>
              <a:rPr i="1" lang="en" sz="1900"/>
              <a:t>The Origin of Species</a:t>
            </a:r>
            <a:endParaRPr i="1" sz="1900"/>
          </a:p>
          <a:p>
            <a:pPr indent="-349250" lvl="1" marL="914400" rtl="0" algn="l">
              <a:spcBef>
                <a:spcPts val="0"/>
              </a:spcBef>
              <a:spcAft>
                <a:spcPts val="0"/>
              </a:spcAft>
              <a:buSzPts val="1900"/>
              <a:buChar char="○"/>
            </a:pPr>
            <a:r>
              <a:rPr i="1" lang="en" sz="1900"/>
              <a:t>“</a:t>
            </a:r>
            <a:r>
              <a:rPr lang="en" sz="1900"/>
              <a:t>Unification of Darwinism and Mendelism</a:t>
            </a:r>
            <a:endParaRPr sz="1900"/>
          </a:p>
          <a:p>
            <a:pPr indent="-349250" lvl="0" marL="457200" rtl="0" algn="l">
              <a:spcBef>
                <a:spcPts val="0"/>
              </a:spcBef>
              <a:spcAft>
                <a:spcPts val="0"/>
              </a:spcAft>
              <a:buSzPts val="1900"/>
              <a:buChar char="●"/>
            </a:pPr>
            <a:r>
              <a:rPr lang="en" sz="1900"/>
              <a:t>Massive</a:t>
            </a:r>
            <a:r>
              <a:rPr lang="en" sz="1900"/>
              <a:t> hole in our understanding of </a:t>
            </a:r>
            <a:r>
              <a:rPr lang="en" sz="1900"/>
              <a:t>evolution</a:t>
            </a:r>
            <a:endParaRPr sz="1900"/>
          </a:p>
          <a:p>
            <a:pPr indent="-349250" lvl="0" marL="457200" rtl="0" algn="l">
              <a:spcBef>
                <a:spcPts val="0"/>
              </a:spcBef>
              <a:spcAft>
                <a:spcPts val="0"/>
              </a:spcAft>
              <a:buSzPts val="1900"/>
              <a:buChar char="●"/>
            </a:pPr>
            <a:r>
              <a:rPr lang="en" sz="1900"/>
              <a:t>Charles Darwin “the whole subject is as yet hidden in darkness”</a:t>
            </a:r>
            <a:endParaRPr sz="1900"/>
          </a:p>
          <a:p>
            <a:pPr indent="-349250" lvl="0" marL="457200" rtl="0" algn="l">
              <a:spcBef>
                <a:spcPts val="0"/>
              </a:spcBef>
              <a:spcAft>
                <a:spcPts val="0"/>
              </a:spcAft>
              <a:buSzPts val="1900"/>
              <a:buChar char="●"/>
            </a:pPr>
            <a:r>
              <a:rPr lang="en" sz="1900"/>
              <a:t>Sexual reproduction vs. asexual reproductio</a:t>
            </a:r>
            <a:r>
              <a:rPr lang="en" sz="1900"/>
              <a:t>n</a:t>
            </a:r>
            <a:endParaRPr sz="1900"/>
          </a:p>
          <a:p>
            <a:pPr indent="0" lvl="0" marL="0" rtl="0" algn="l">
              <a:spcBef>
                <a:spcPts val="1200"/>
              </a:spcBef>
              <a:spcAft>
                <a:spcPts val="1200"/>
              </a:spcAft>
              <a:buNone/>
            </a:pPr>
            <a:r>
              <a:t/>
            </a:r>
            <a:endParaRPr sz="1600"/>
          </a:p>
        </p:txBody>
      </p:sp>
      <p:pic>
        <p:nvPicPr>
          <p:cNvPr id="390" name="Google Shape;390;p30"/>
          <p:cNvPicPr preferRelativeResize="0"/>
          <p:nvPr/>
        </p:nvPicPr>
        <p:blipFill>
          <a:blip r:embed="rId3">
            <a:alphaModFix/>
          </a:blip>
          <a:stretch>
            <a:fillRect/>
          </a:stretch>
        </p:blipFill>
        <p:spPr>
          <a:xfrm rot="2534967">
            <a:off x="7279778" y="-39825"/>
            <a:ext cx="1477759" cy="1791324"/>
          </a:xfrm>
          <a:prstGeom prst="rect">
            <a:avLst/>
          </a:prstGeom>
          <a:noFill/>
          <a:ln>
            <a:noFill/>
          </a:ln>
        </p:spPr>
      </p:pic>
      <p:pic>
        <p:nvPicPr>
          <p:cNvPr id="391" name="Google Shape;391;p30"/>
          <p:cNvPicPr preferRelativeResize="0"/>
          <p:nvPr/>
        </p:nvPicPr>
        <p:blipFill>
          <a:blip r:embed="rId4">
            <a:alphaModFix/>
          </a:blip>
          <a:stretch>
            <a:fillRect/>
          </a:stretch>
        </p:blipFill>
        <p:spPr>
          <a:xfrm>
            <a:off x="7454850" y="2913375"/>
            <a:ext cx="1689150" cy="2230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Problem </a:t>
            </a:r>
            <a:r>
              <a:rPr lang="en"/>
              <a:t>statements</a:t>
            </a:r>
            <a:endParaRPr/>
          </a:p>
        </p:txBody>
      </p:sp>
      <p:sp>
        <p:nvSpPr>
          <p:cNvPr id="397" name="Google Shape;397;p31"/>
          <p:cNvSpPr txBox="1"/>
          <p:nvPr>
            <p:ph idx="1" type="body"/>
          </p:nvPr>
        </p:nvSpPr>
        <p:spPr>
          <a:xfrm>
            <a:off x="375675" y="1348125"/>
            <a:ext cx="5736900" cy="318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600"/>
          </a:p>
          <a:p>
            <a:pPr indent="-355600" lvl="0" marL="457200" rtl="0" algn="l">
              <a:spcBef>
                <a:spcPts val="1200"/>
              </a:spcBef>
              <a:spcAft>
                <a:spcPts val="0"/>
              </a:spcAft>
              <a:buSzPts val="2000"/>
              <a:buChar char="●"/>
            </a:pPr>
            <a:r>
              <a:rPr lang="en" sz="2000"/>
              <a:t>Why is this the case and not the other way around?</a:t>
            </a:r>
            <a:endParaRPr b="1" sz="2000"/>
          </a:p>
          <a:p>
            <a:pPr indent="-355600" lvl="0" marL="457200" rtl="0" algn="l">
              <a:spcBef>
                <a:spcPts val="0"/>
              </a:spcBef>
              <a:spcAft>
                <a:spcPts val="0"/>
              </a:spcAft>
              <a:buSzPts val="2000"/>
              <a:buChar char="●"/>
            </a:pPr>
            <a:r>
              <a:rPr b="1" lang="en" sz="2000"/>
              <a:t>What role does sex have in evolution?</a:t>
            </a:r>
            <a:endParaRPr b="1" sz="2000"/>
          </a:p>
          <a:p>
            <a:pPr indent="-355600" lvl="0" marL="457200" rtl="0" algn="l">
              <a:spcBef>
                <a:spcPts val="0"/>
              </a:spcBef>
              <a:spcAft>
                <a:spcPts val="0"/>
              </a:spcAft>
              <a:buSzPts val="2000"/>
              <a:buChar char="●"/>
            </a:pPr>
            <a:r>
              <a:rPr lang="en" sz="2000"/>
              <a:t>What is evolution optimizing exactly if at all?</a:t>
            </a:r>
            <a:endParaRPr sz="2000"/>
          </a:p>
          <a:p>
            <a:pPr indent="-311150" lvl="0" marL="457200" rtl="0" algn="l">
              <a:spcBef>
                <a:spcPts val="0"/>
              </a:spcBef>
              <a:spcAft>
                <a:spcPts val="0"/>
              </a:spcAft>
              <a:buSzPts val="1300"/>
              <a:buChar char="●"/>
            </a:pPr>
            <a:r>
              <a:rPr lang="en" sz="2000"/>
              <a:t>Are </a:t>
            </a:r>
            <a:r>
              <a:rPr lang="en" sz="2000"/>
              <a:t>mutations really completely random?</a:t>
            </a:r>
            <a:r>
              <a:rPr lang="en"/>
              <a:t> </a:t>
            </a:r>
            <a:endParaRPr/>
          </a:p>
        </p:txBody>
      </p:sp>
      <p:pic>
        <p:nvPicPr>
          <p:cNvPr id="398" name="Google Shape;398;p31"/>
          <p:cNvPicPr preferRelativeResize="0"/>
          <p:nvPr/>
        </p:nvPicPr>
        <p:blipFill>
          <a:blip r:embed="rId3">
            <a:alphaModFix/>
          </a:blip>
          <a:stretch>
            <a:fillRect/>
          </a:stretch>
        </p:blipFill>
        <p:spPr>
          <a:xfrm>
            <a:off x="6255775" y="2055600"/>
            <a:ext cx="2599125" cy="2599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2" name="Shape 282"/>
        <p:cNvGrpSpPr/>
        <p:nvPr/>
      </p:nvGrpSpPr>
      <p:grpSpPr>
        <a:xfrm>
          <a:off x="0" y="0"/>
          <a:ext cx="0" cy="0"/>
          <a:chOff x="0" y="0"/>
          <a:chExt cx="0" cy="0"/>
        </a:xfrm>
      </p:grpSpPr>
      <p:sp>
        <p:nvSpPr>
          <p:cNvPr id="283" name="Google Shape;283;p14"/>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Cellular</a:t>
            </a:r>
            <a:r>
              <a:rPr lang="en"/>
              <a:t> </a:t>
            </a:r>
            <a:r>
              <a:rPr lang="en"/>
              <a:t>Automata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were their findings?</a:t>
            </a:r>
            <a:endParaRPr/>
          </a:p>
        </p:txBody>
      </p:sp>
      <p:sp>
        <p:nvSpPr>
          <p:cNvPr id="404" name="Google Shape;404;p32"/>
          <p:cNvSpPr txBox="1"/>
          <p:nvPr>
            <p:ph idx="1" type="body"/>
          </p:nvPr>
        </p:nvSpPr>
        <p:spPr>
          <a:xfrm>
            <a:off x="1303800" y="1476150"/>
            <a:ext cx="7030500" cy="30555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Sexual reproduciton favors a mixture of alleles where as asexuality favors the best combination</a:t>
            </a:r>
            <a:endParaRPr sz="1900"/>
          </a:p>
          <a:p>
            <a:pPr indent="-349250" lvl="0" marL="457200" rtl="0" algn="l">
              <a:spcBef>
                <a:spcPts val="0"/>
              </a:spcBef>
              <a:spcAft>
                <a:spcPts val="0"/>
              </a:spcAft>
              <a:buSzPts val="1900"/>
              <a:buChar char="●"/>
            </a:pPr>
            <a:r>
              <a:rPr lang="en" sz="1900"/>
              <a:t>Multiplicative Weights Update Algorithm or a randomized algorithm</a:t>
            </a:r>
            <a:endParaRPr sz="1900"/>
          </a:p>
          <a:p>
            <a:pPr indent="-349250" lvl="0" marL="457200" rtl="0" algn="l">
              <a:spcBef>
                <a:spcPts val="0"/>
              </a:spcBef>
              <a:spcAft>
                <a:spcPts val="0"/>
              </a:spcAft>
              <a:buSzPts val="1900"/>
              <a:buChar char="●"/>
            </a:pPr>
            <a:r>
              <a:rPr lang="en" sz="1900"/>
              <a:t>Optimizing for the most diverse population instead of the most fit</a:t>
            </a:r>
            <a:endParaRPr sz="1900"/>
          </a:p>
          <a:p>
            <a:pPr indent="-349250" lvl="0" marL="457200" rtl="0" algn="l">
              <a:spcBef>
                <a:spcPts val="0"/>
              </a:spcBef>
              <a:spcAft>
                <a:spcPts val="0"/>
              </a:spcAft>
              <a:buSzPts val="1900"/>
              <a:buChar char="●"/>
            </a:pPr>
            <a:r>
              <a:rPr lang="en" sz="1900"/>
              <a:t>Connection between evolution and algorithms through game </a:t>
            </a:r>
            <a:r>
              <a:rPr lang="en" sz="1900"/>
              <a:t>theory, machine learning, and the maximization principle.</a:t>
            </a:r>
            <a:endParaRPr sz="1900"/>
          </a:p>
          <a:p>
            <a:pPr indent="-349250" lvl="0" marL="457200" rtl="0" algn="l">
              <a:spcBef>
                <a:spcPts val="0"/>
              </a:spcBef>
              <a:spcAft>
                <a:spcPts val="0"/>
              </a:spcAft>
              <a:buSzPts val="1900"/>
              <a:buChar char="●"/>
            </a:pPr>
            <a:r>
              <a:rPr lang="en" sz="1900"/>
              <a:t>Evolution using a machine learning algorithm!?</a:t>
            </a:r>
            <a:endParaRPr sz="1900"/>
          </a:p>
        </p:txBody>
      </p:sp>
      <p:pic>
        <p:nvPicPr>
          <p:cNvPr id="405" name="Google Shape;405;p32"/>
          <p:cNvPicPr preferRelativeResize="0"/>
          <p:nvPr/>
        </p:nvPicPr>
        <p:blipFill>
          <a:blip r:embed="rId3">
            <a:alphaModFix/>
          </a:blip>
          <a:stretch>
            <a:fillRect/>
          </a:stretch>
        </p:blipFill>
        <p:spPr>
          <a:xfrm>
            <a:off x="7551600" y="76200"/>
            <a:ext cx="1516200" cy="1516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3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about Mutations?!</a:t>
            </a:r>
            <a:endParaRPr/>
          </a:p>
        </p:txBody>
      </p:sp>
      <p:sp>
        <p:nvSpPr>
          <p:cNvPr id="411" name="Google Shape;411;p33"/>
          <p:cNvSpPr txBox="1"/>
          <p:nvPr>
            <p:ph idx="1" type="body"/>
          </p:nvPr>
        </p:nvSpPr>
        <p:spPr>
          <a:xfrm>
            <a:off x="1031950" y="1441900"/>
            <a:ext cx="7302300" cy="30897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sz="2200"/>
              <a:t>Mutations may not truly be completely random</a:t>
            </a:r>
            <a:endParaRPr sz="2200"/>
          </a:p>
          <a:p>
            <a:pPr indent="-368300" lvl="0" marL="457200" rtl="0" algn="l">
              <a:spcBef>
                <a:spcPts val="0"/>
              </a:spcBef>
              <a:spcAft>
                <a:spcPts val="0"/>
              </a:spcAft>
              <a:buSzPts val="2200"/>
              <a:buChar char="●"/>
            </a:pPr>
            <a:r>
              <a:rPr lang="en" sz="2200"/>
              <a:t>As random as a computer random number generator</a:t>
            </a:r>
            <a:endParaRPr sz="2200"/>
          </a:p>
          <a:p>
            <a:pPr indent="-368300" lvl="0" marL="457200" rtl="0" algn="l">
              <a:spcBef>
                <a:spcPts val="0"/>
              </a:spcBef>
              <a:spcAft>
                <a:spcPts val="0"/>
              </a:spcAft>
              <a:buSzPts val="2200"/>
              <a:buChar char="●"/>
            </a:pPr>
            <a:r>
              <a:rPr lang="en" sz="2200"/>
              <a:t>Algorithmic mutation chance</a:t>
            </a:r>
            <a:endParaRPr sz="2200"/>
          </a:p>
          <a:p>
            <a:pPr indent="-368300" lvl="0" marL="457200" rtl="0" algn="l">
              <a:spcBef>
                <a:spcPts val="0"/>
              </a:spcBef>
              <a:spcAft>
                <a:spcPts val="0"/>
              </a:spcAft>
              <a:buSzPts val="2200"/>
              <a:buChar char="●"/>
            </a:pPr>
            <a:r>
              <a:rPr lang="en" sz="2200"/>
              <a:t>Sex and mutations?!</a:t>
            </a:r>
            <a:endParaRPr sz="2200"/>
          </a:p>
        </p:txBody>
      </p:sp>
      <p:pic>
        <p:nvPicPr>
          <p:cNvPr id="412" name="Google Shape;412;p33"/>
          <p:cNvPicPr preferRelativeResize="0"/>
          <p:nvPr/>
        </p:nvPicPr>
        <p:blipFill>
          <a:blip r:embed="rId3">
            <a:alphaModFix/>
          </a:blip>
          <a:stretch>
            <a:fillRect/>
          </a:stretch>
        </p:blipFill>
        <p:spPr>
          <a:xfrm>
            <a:off x="5507875" y="2793249"/>
            <a:ext cx="3469224" cy="19478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3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Conclusion</a:t>
            </a:r>
            <a:endParaRPr/>
          </a:p>
        </p:txBody>
      </p:sp>
      <p:sp>
        <p:nvSpPr>
          <p:cNvPr id="418" name="Google Shape;418;p34"/>
          <p:cNvSpPr txBox="1"/>
          <p:nvPr>
            <p:ph idx="1" type="body"/>
          </p:nvPr>
        </p:nvSpPr>
        <p:spPr>
          <a:xfrm>
            <a:off x="1303800" y="1313225"/>
            <a:ext cx="7030500" cy="337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a randomized algorithm selecting for the best overall average alleles instead of the best</a:t>
            </a:r>
            <a:endParaRPr sz="1800"/>
          </a:p>
          <a:p>
            <a:pPr indent="0" lvl="0" marL="0" rtl="0" algn="l">
              <a:spcBef>
                <a:spcPts val="1200"/>
              </a:spcBef>
              <a:spcAft>
                <a:spcPts val="0"/>
              </a:spcAft>
              <a:buNone/>
            </a:pPr>
            <a:r>
              <a:rPr lang="en" sz="1800"/>
              <a:t>sex is playing a generational game with its alleles with a mixed strategy</a:t>
            </a:r>
            <a:endParaRPr sz="1800"/>
          </a:p>
          <a:p>
            <a:pPr indent="0" lvl="0" marL="0" rtl="0" algn="l">
              <a:spcBef>
                <a:spcPts val="1200"/>
              </a:spcBef>
              <a:spcAft>
                <a:spcPts val="0"/>
              </a:spcAft>
              <a:buNone/>
            </a:pPr>
            <a:r>
              <a:rPr lang="en" sz="1800"/>
              <a:t>Mutations may not be totally random. </a:t>
            </a:r>
            <a:endParaRPr sz="1800"/>
          </a:p>
          <a:p>
            <a:pPr indent="0" lvl="0" marL="0" rtl="0" algn="l">
              <a:spcBef>
                <a:spcPts val="1200"/>
              </a:spcBef>
              <a:spcAft>
                <a:spcPts val="0"/>
              </a:spcAft>
              <a:buNone/>
            </a:pPr>
            <a:r>
              <a:rPr lang="en" sz="1800"/>
              <a:t>Sex is optimizing for alleles that best suit the most combinations</a:t>
            </a:r>
            <a:endParaRPr sz="1800"/>
          </a:p>
          <a:p>
            <a:pPr indent="0" lvl="0" marL="0" rtl="0" algn="l">
              <a:spcBef>
                <a:spcPts val="1200"/>
              </a:spcBef>
              <a:spcAft>
                <a:spcPts val="1200"/>
              </a:spcAft>
              <a:buNone/>
            </a:pPr>
            <a:r>
              <a:rPr lang="en" sz="1800"/>
              <a:t>Sex is commuticating to the future!!</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Related Work</a:t>
            </a:r>
            <a:endParaRPr/>
          </a:p>
        </p:txBody>
      </p:sp>
      <p:sp>
        <p:nvSpPr>
          <p:cNvPr id="424" name="Google Shape;424;p35"/>
          <p:cNvSpPr txBox="1"/>
          <p:nvPr>
            <p:ph idx="1" type="body"/>
          </p:nvPr>
        </p:nvSpPr>
        <p:spPr>
          <a:xfrm>
            <a:off x="0" y="1701450"/>
            <a:ext cx="5001300" cy="3441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 sz="1000"/>
              <a:t>Darwin, Charles. THE ORIGIN OF SPECIES (Wordsworth Collection) (Wordsworth Collection). United Kingdom, Wordsworth Editions Limited, 1998.</a:t>
            </a:r>
            <a:endParaRPr sz="1000"/>
          </a:p>
          <a:p>
            <a:pPr indent="0" lvl="0" marL="0" rtl="0" algn="l">
              <a:spcBef>
                <a:spcPts val="1200"/>
              </a:spcBef>
              <a:spcAft>
                <a:spcPts val="0"/>
              </a:spcAft>
              <a:buNone/>
            </a:pPr>
            <a:r>
              <a:rPr lang="en" sz="1000"/>
              <a:t> Livnat, Adi, and Christos Papadimitriou. “Sex as an Algorithm: The Theory of Evolution Under the Lens of Computation.” Communications of the ACM 59, no. 11 (2016): 84–93.</a:t>
            </a:r>
            <a:endParaRPr sz="1000"/>
          </a:p>
          <a:p>
            <a:pPr indent="0" lvl="0" marL="0" rtl="0" algn="l">
              <a:spcBef>
                <a:spcPts val="1200"/>
              </a:spcBef>
              <a:spcAft>
                <a:spcPts val="0"/>
              </a:spcAft>
              <a:buNone/>
            </a:pPr>
            <a:r>
              <a:rPr lang="en" sz="1000"/>
              <a:t>In R. Michod and B. Levin, editors, The Evolution of Sex: An Examination of Current Ideas. Sinauer, Sunderland, 1988</a:t>
            </a:r>
            <a:endParaRPr sz="1000"/>
          </a:p>
          <a:p>
            <a:pPr indent="0" lvl="0" marL="0" rtl="0" algn="l">
              <a:spcBef>
                <a:spcPts val="1200"/>
              </a:spcBef>
              <a:spcAft>
                <a:spcPts val="0"/>
              </a:spcAft>
              <a:buNone/>
            </a:pPr>
            <a:r>
              <a:rPr lang="en" sz="1000"/>
              <a:t>Adi Livnat and Christos Papadimitriou. 2016. Sex as an algorithm: the theory of evolution under the lens of computation. Commun. ACM 59, 11 (November 2016), 84–93. </a:t>
            </a:r>
            <a:r>
              <a:rPr lang="en" sz="1000" u="sng">
                <a:solidFill>
                  <a:schemeClr val="hlink"/>
                </a:solidFill>
                <a:hlinkClick r:id="rId3"/>
              </a:rPr>
              <a:t>https://doi.org/10.1145/2934662</a:t>
            </a:r>
            <a:endParaRPr sz="1000"/>
          </a:p>
          <a:p>
            <a:pPr indent="0" lvl="0" marL="0" rtl="0" algn="l">
              <a:spcBef>
                <a:spcPts val="1200"/>
              </a:spcBef>
              <a:spcAft>
                <a:spcPts val="1200"/>
              </a:spcAft>
              <a:buNone/>
            </a:pPr>
            <a:r>
              <a:rPr lang="en" sz="1000"/>
              <a:t>Reshef Meir and David Parkes. 2015. On Sex, Evolution, and the Multiplicative Weights Update Algorithm. In Proceedings of the 2015 International Conference on Autonomous Agents and Multiagent Systems (AAMAS '15). International Foundation for Autonomous Agents and Multiagent Systems, Richland, SC, 929–937.</a:t>
            </a:r>
            <a:endParaRPr sz="1000"/>
          </a:p>
        </p:txBody>
      </p:sp>
      <p:pic>
        <p:nvPicPr>
          <p:cNvPr id="425" name="Google Shape;425;p35"/>
          <p:cNvPicPr preferRelativeResize="0"/>
          <p:nvPr/>
        </p:nvPicPr>
        <p:blipFill>
          <a:blip r:embed="rId4">
            <a:alphaModFix/>
          </a:blip>
          <a:stretch>
            <a:fillRect/>
          </a:stretch>
        </p:blipFill>
        <p:spPr>
          <a:xfrm>
            <a:off x="4941800" y="0"/>
            <a:ext cx="4202201" cy="23646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36"/>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Conditioning in Flora and Amoboa</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3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Conditioning in Flora and Amaboa</a:t>
            </a:r>
            <a:endParaRPr/>
          </a:p>
        </p:txBody>
      </p:sp>
      <p:sp>
        <p:nvSpPr>
          <p:cNvPr id="436" name="Google Shape;436;p37"/>
          <p:cNvSpPr txBox="1"/>
          <p:nvPr>
            <p:ph idx="1" type="body"/>
          </p:nvPr>
        </p:nvSpPr>
        <p:spPr>
          <a:xfrm>
            <a:off x="1303800" y="1518400"/>
            <a:ext cx="7030500" cy="3327300"/>
          </a:xfrm>
          <a:prstGeom prst="rect">
            <a:avLst/>
          </a:prstGeom>
        </p:spPr>
        <p:txBody>
          <a:bodyPr anchorCtr="0" anchor="t" bIns="91425" lIns="91425" spcFirstLastPara="1" rIns="91425" wrap="square" tIns="91425">
            <a:normAutofit lnSpcReduction="10000"/>
          </a:bodyPr>
          <a:lstStyle/>
          <a:p>
            <a:pPr indent="0" lvl="0" marL="0" rtl="0" algn="l">
              <a:lnSpc>
                <a:spcPct val="150000"/>
              </a:lnSpc>
              <a:spcBef>
                <a:spcPts val="0"/>
              </a:spcBef>
              <a:spcAft>
                <a:spcPts val="0"/>
              </a:spcAft>
              <a:buNone/>
            </a:pPr>
            <a:r>
              <a:rPr lang="en" sz="1500"/>
              <a:t>In the 20th Century Ivan Pavlov Trained Dogs to associate the sound of a buzzer with the presence of food and salivate on command. </a:t>
            </a:r>
            <a:endParaRPr sz="1500"/>
          </a:p>
          <a:p>
            <a:pPr indent="-323850" lvl="0" marL="457200" rtl="0" algn="l">
              <a:lnSpc>
                <a:spcPct val="150000"/>
              </a:lnSpc>
              <a:spcBef>
                <a:spcPts val="1200"/>
              </a:spcBef>
              <a:spcAft>
                <a:spcPts val="0"/>
              </a:spcAft>
              <a:buSzPts val="1500"/>
              <a:buChar char="●"/>
            </a:pPr>
            <a:r>
              <a:rPr lang="en" sz="1500"/>
              <a:t>He used the salivary secretion as a quantitative measure of the higher nervous activity.</a:t>
            </a:r>
            <a:endParaRPr sz="1500"/>
          </a:p>
          <a:p>
            <a:pPr indent="-323850" lvl="0" marL="457200" rtl="0" algn="l">
              <a:lnSpc>
                <a:spcPct val="150000"/>
              </a:lnSpc>
              <a:spcBef>
                <a:spcPts val="0"/>
              </a:spcBef>
              <a:spcAft>
                <a:spcPts val="0"/>
              </a:spcAft>
              <a:buSzPts val="1500"/>
              <a:buChar char="●"/>
            </a:pPr>
            <a:r>
              <a:rPr lang="en" sz="1500"/>
              <a:t> Since then Conditional reflex behaviors have been observed in nearly all vertierites and even some invertebrates</a:t>
            </a:r>
            <a:endParaRPr sz="1500"/>
          </a:p>
          <a:p>
            <a:pPr indent="0" lvl="0" marL="0" rtl="0" algn="l">
              <a:lnSpc>
                <a:spcPct val="150000"/>
              </a:lnSpc>
              <a:spcBef>
                <a:spcPts val="1200"/>
              </a:spcBef>
              <a:spcAft>
                <a:spcPts val="1200"/>
              </a:spcAft>
              <a:buNone/>
            </a:pPr>
            <a:r>
              <a:rPr lang="en" sz="1500"/>
              <a:t> However it raises the question, does an organism need to have a nervous system to exhibit a non voluntary response to some stimulant such as Pavlov's dog did with their buzzer?</a:t>
            </a:r>
            <a:endParaRPr sz="1500"/>
          </a:p>
        </p:txBody>
      </p:sp>
      <p:pic>
        <p:nvPicPr>
          <p:cNvPr id="437" name="Google Shape;437;p37"/>
          <p:cNvPicPr preferRelativeResize="0"/>
          <p:nvPr/>
        </p:nvPicPr>
        <p:blipFill>
          <a:blip r:embed="rId3">
            <a:alphaModFix/>
          </a:blip>
          <a:stretch>
            <a:fillRect/>
          </a:stretch>
        </p:blipFill>
        <p:spPr>
          <a:xfrm>
            <a:off x="7463050" y="0"/>
            <a:ext cx="1613524" cy="1613524"/>
          </a:xfrm>
          <a:prstGeom prst="rect">
            <a:avLst/>
          </a:prstGeom>
          <a:noFill/>
          <a:ln>
            <a:noFill/>
          </a:ln>
        </p:spPr>
      </p:pic>
      <p:pic>
        <p:nvPicPr>
          <p:cNvPr id="438" name="Google Shape;438;p37"/>
          <p:cNvPicPr preferRelativeResize="0"/>
          <p:nvPr/>
        </p:nvPicPr>
        <p:blipFill>
          <a:blip r:embed="rId4">
            <a:alphaModFix/>
          </a:blip>
          <a:stretch>
            <a:fillRect/>
          </a:stretch>
        </p:blipFill>
        <p:spPr>
          <a:xfrm>
            <a:off x="54825" y="2331024"/>
            <a:ext cx="1113850" cy="28124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3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Related material</a:t>
            </a:r>
            <a:endParaRPr/>
          </a:p>
        </p:txBody>
      </p:sp>
      <p:sp>
        <p:nvSpPr>
          <p:cNvPr id="444" name="Google Shape;444;p38"/>
          <p:cNvSpPr txBox="1"/>
          <p:nvPr>
            <p:ph idx="1" type="body"/>
          </p:nvPr>
        </p:nvSpPr>
        <p:spPr>
          <a:xfrm>
            <a:off x="649075" y="1997400"/>
            <a:ext cx="36102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Ildefonso M. De la Fuente et al, “Evidence of conditioned behavior in amoebae”, Nature (2019)</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Gagliano, Monica, et al. "Learning by association in plants.", Nature (2016)</a:t>
            </a:r>
            <a:endParaRPr/>
          </a:p>
        </p:txBody>
      </p:sp>
      <p:pic>
        <p:nvPicPr>
          <p:cNvPr id="445" name="Google Shape;445;p38"/>
          <p:cNvPicPr preferRelativeResize="0"/>
          <p:nvPr/>
        </p:nvPicPr>
        <p:blipFill>
          <a:blip r:embed="rId3">
            <a:alphaModFix/>
          </a:blip>
          <a:stretch>
            <a:fillRect/>
          </a:stretch>
        </p:blipFill>
        <p:spPr>
          <a:xfrm>
            <a:off x="5513500" y="1298175"/>
            <a:ext cx="2820794" cy="32408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3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Approach - Amoeba </a:t>
            </a:r>
            <a:endParaRPr/>
          </a:p>
        </p:txBody>
      </p:sp>
      <p:sp>
        <p:nvSpPr>
          <p:cNvPr id="451" name="Google Shape;451;p39"/>
          <p:cNvSpPr txBox="1"/>
          <p:nvPr>
            <p:ph idx="1" type="body"/>
          </p:nvPr>
        </p:nvSpPr>
        <p:spPr>
          <a:xfrm>
            <a:off x="1303800" y="1302425"/>
            <a:ext cx="4456200" cy="1125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Amoeba proteus is attracted to a certain peptide, nFMLP, that it uses to track down food</a:t>
            </a:r>
            <a:endParaRPr/>
          </a:p>
          <a:p>
            <a:pPr indent="-311150" lvl="0" marL="457200" rtl="0" algn="l">
              <a:spcBef>
                <a:spcPts val="0"/>
              </a:spcBef>
              <a:spcAft>
                <a:spcPts val="0"/>
              </a:spcAft>
              <a:buSzPts val="1300"/>
              <a:buChar char="●"/>
            </a:pPr>
            <a:r>
              <a:rPr lang="en"/>
              <a:t>Amoeba proteus also has a behavior where it is attracted to the cathode of an electric field</a:t>
            </a:r>
            <a:endParaRPr/>
          </a:p>
        </p:txBody>
      </p:sp>
      <p:pic>
        <p:nvPicPr>
          <p:cNvPr id="452" name="Google Shape;452;p39"/>
          <p:cNvPicPr preferRelativeResize="0"/>
          <p:nvPr/>
        </p:nvPicPr>
        <p:blipFill>
          <a:blip r:embed="rId3">
            <a:alphaModFix/>
          </a:blip>
          <a:stretch>
            <a:fillRect/>
          </a:stretch>
        </p:blipFill>
        <p:spPr>
          <a:xfrm>
            <a:off x="2087150" y="2234375"/>
            <a:ext cx="4408626" cy="27674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Setup Amoeba</a:t>
            </a:r>
            <a:endParaRPr/>
          </a:p>
        </p:txBody>
      </p:sp>
      <p:sp>
        <p:nvSpPr>
          <p:cNvPr id="458" name="Google Shape;458;p40"/>
          <p:cNvSpPr txBox="1"/>
          <p:nvPr>
            <p:ph idx="1" type="body"/>
          </p:nvPr>
        </p:nvSpPr>
        <p:spPr>
          <a:xfrm>
            <a:off x="950700" y="1901775"/>
            <a:ext cx="34413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two standard electrophoresis blocks</a:t>
            </a:r>
            <a:endParaRPr/>
          </a:p>
          <a:p>
            <a:pPr indent="-311150" lvl="0" marL="457200" rtl="0" algn="l">
              <a:spcBef>
                <a:spcPts val="0"/>
              </a:spcBef>
              <a:spcAft>
                <a:spcPts val="0"/>
              </a:spcAft>
              <a:buSzPts val="1300"/>
              <a:buChar char="●"/>
            </a:pPr>
            <a:r>
              <a:rPr lang="en"/>
              <a:t>First one Connected Directly to power supply</a:t>
            </a:r>
            <a:endParaRPr/>
          </a:p>
          <a:p>
            <a:pPr indent="-311150" lvl="0" marL="457200" rtl="0" algn="l">
              <a:spcBef>
                <a:spcPts val="0"/>
              </a:spcBef>
              <a:spcAft>
                <a:spcPts val="0"/>
              </a:spcAft>
              <a:buSzPts val="1300"/>
              <a:buChar char="●"/>
            </a:pPr>
            <a:r>
              <a:rPr lang="en"/>
              <a:t>Second connected via agar bridge</a:t>
            </a:r>
            <a:endParaRPr/>
          </a:p>
          <a:p>
            <a:pPr indent="-311150" lvl="0" marL="457200" rtl="0" algn="l">
              <a:spcBef>
                <a:spcPts val="0"/>
              </a:spcBef>
              <a:spcAft>
                <a:spcPts val="0"/>
              </a:spcAft>
              <a:buSzPts val="1300"/>
              <a:buChar char="●"/>
            </a:pPr>
            <a:r>
              <a:rPr lang="en"/>
              <a:t>Monitored movements of cells in central test chamber with camera</a:t>
            </a:r>
            <a:endParaRPr/>
          </a:p>
        </p:txBody>
      </p:sp>
      <p:pic>
        <p:nvPicPr>
          <p:cNvPr id="459" name="Google Shape;459;p40"/>
          <p:cNvPicPr preferRelativeResize="0"/>
          <p:nvPr/>
        </p:nvPicPr>
        <p:blipFill>
          <a:blip r:embed="rId3">
            <a:alphaModFix/>
          </a:blip>
          <a:stretch>
            <a:fillRect/>
          </a:stretch>
        </p:blipFill>
        <p:spPr>
          <a:xfrm>
            <a:off x="4745120" y="1850600"/>
            <a:ext cx="3972276" cy="20180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1"/>
          <p:cNvSpPr txBox="1"/>
          <p:nvPr>
            <p:ph idx="1" type="body"/>
          </p:nvPr>
        </p:nvSpPr>
        <p:spPr>
          <a:xfrm>
            <a:off x="1303800" y="2023350"/>
            <a:ext cx="7030500" cy="25083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After taking baseline reading the researcher placed the peptide near the anode with the current turned on.</a:t>
            </a:r>
            <a:endParaRPr/>
          </a:p>
          <a:p>
            <a:pPr indent="-311150" lvl="0" marL="457200" rtl="0" algn="l">
              <a:spcBef>
                <a:spcPts val="0"/>
              </a:spcBef>
              <a:spcAft>
                <a:spcPts val="0"/>
              </a:spcAft>
              <a:buSzPts val="1300"/>
              <a:buChar char="●"/>
            </a:pPr>
            <a:r>
              <a:rPr lang="en"/>
              <a:t>This was the induction step, or geting the amoeba to associate the anode with the potential of food</a:t>
            </a:r>
            <a:endParaRPr/>
          </a:p>
          <a:p>
            <a:pPr indent="-311150" lvl="0" marL="457200" rtl="0" algn="l">
              <a:spcBef>
                <a:spcPts val="0"/>
              </a:spcBef>
              <a:spcAft>
                <a:spcPts val="0"/>
              </a:spcAft>
              <a:buSzPts val="1300"/>
              <a:buChar char="●"/>
            </a:pPr>
            <a:r>
              <a:rPr lang="en"/>
              <a:t>subsequent trials were conducted after the initial induction process was complete but this time with the pepited removed to see if the amoeba had been properly conditioned</a:t>
            </a:r>
            <a:endParaRPr/>
          </a:p>
        </p:txBody>
      </p:sp>
      <p:sp>
        <p:nvSpPr>
          <p:cNvPr id="465" name="Google Shape;465;p4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Setup Continued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15"/>
          <p:cNvSpPr txBox="1"/>
          <p:nvPr>
            <p:ph type="title"/>
          </p:nvPr>
        </p:nvSpPr>
        <p:spPr>
          <a:xfrm>
            <a:off x="1297500" y="327550"/>
            <a:ext cx="7038900" cy="66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Cellular </a:t>
            </a:r>
            <a:r>
              <a:rPr lang="en"/>
              <a:t>Automata:</a:t>
            </a:r>
            <a:r>
              <a:rPr lang="en"/>
              <a:t> Motivation</a:t>
            </a:r>
            <a:endParaRPr/>
          </a:p>
        </p:txBody>
      </p:sp>
      <p:sp>
        <p:nvSpPr>
          <p:cNvPr id="289" name="Google Shape;289;p15"/>
          <p:cNvSpPr txBox="1"/>
          <p:nvPr>
            <p:ph idx="1" type="body"/>
          </p:nvPr>
        </p:nvSpPr>
        <p:spPr>
          <a:xfrm>
            <a:off x="508275" y="1846250"/>
            <a:ext cx="4191000" cy="25416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SzPts val="1600"/>
              <a:buChar char="●"/>
            </a:pPr>
            <a:r>
              <a:rPr lang="en" sz="1600"/>
              <a:t>To better understand simple cellular </a:t>
            </a:r>
            <a:r>
              <a:rPr lang="en" sz="1600"/>
              <a:t>automata</a:t>
            </a:r>
            <a:endParaRPr sz="1600"/>
          </a:p>
          <a:p>
            <a:pPr indent="0" lvl="0" marL="457200" rtl="0" algn="l">
              <a:spcBef>
                <a:spcPts val="1200"/>
              </a:spcBef>
              <a:spcAft>
                <a:spcPts val="0"/>
              </a:spcAft>
              <a:buNone/>
            </a:pPr>
            <a:r>
              <a:t/>
            </a:r>
            <a:endParaRPr sz="1600"/>
          </a:p>
          <a:p>
            <a:pPr indent="-330200" lvl="0" marL="457200" rtl="0" algn="l">
              <a:spcBef>
                <a:spcPts val="1200"/>
              </a:spcBef>
              <a:spcAft>
                <a:spcPts val="0"/>
              </a:spcAft>
              <a:buSzPts val="1600"/>
              <a:buChar char="●"/>
            </a:pPr>
            <a:r>
              <a:rPr lang="en" sz="1600"/>
              <a:t>Employ Cellular automata principles to real world problems</a:t>
            </a:r>
            <a:endParaRPr sz="1600"/>
          </a:p>
          <a:p>
            <a:pPr indent="-330200" lvl="1" marL="914400" rtl="0" algn="l">
              <a:spcBef>
                <a:spcPts val="0"/>
              </a:spcBef>
              <a:spcAft>
                <a:spcPts val="0"/>
              </a:spcAft>
              <a:buSzPts val="1600"/>
              <a:buChar char="○"/>
            </a:pPr>
            <a:r>
              <a:rPr lang="en" sz="1600"/>
              <a:t>Fire Spreading simulation</a:t>
            </a:r>
            <a:endParaRPr sz="1600"/>
          </a:p>
          <a:p>
            <a:pPr indent="0" lvl="0" marL="0" rtl="0" algn="l">
              <a:spcBef>
                <a:spcPts val="1200"/>
              </a:spcBef>
              <a:spcAft>
                <a:spcPts val="1200"/>
              </a:spcAft>
              <a:buNone/>
            </a:pPr>
            <a:r>
              <a:t/>
            </a:r>
            <a:endParaRPr sz="1600"/>
          </a:p>
        </p:txBody>
      </p:sp>
      <p:pic>
        <p:nvPicPr>
          <p:cNvPr descr="Glider Gun Game Of Life GIF - Glider Gun Game Of Life Conway GIFs" id="290" name="Google Shape;290;p15"/>
          <p:cNvPicPr preferRelativeResize="0"/>
          <p:nvPr/>
        </p:nvPicPr>
        <p:blipFill>
          <a:blip r:embed="rId3">
            <a:alphaModFix/>
          </a:blip>
          <a:stretch>
            <a:fillRect/>
          </a:stretch>
        </p:blipFill>
        <p:spPr>
          <a:xfrm>
            <a:off x="4911021" y="1667275"/>
            <a:ext cx="4127275" cy="2958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Results and Discussion</a:t>
            </a:r>
            <a:endParaRPr/>
          </a:p>
        </p:txBody>
      </p:sp>
      <p:sp>
        <p:nvSpPr>
          <p:cNvPr id="471" name="Google Shape;471;p42"/>
          <p:cNvSpPr txBox="1"/>
          <p:nvPr>
            <p:ph idx="1" type="body"/>
          </p:nvPr>
        </p:nvSpPr>
        <p:spPr>
          <a:xfrm>
            <a:off x="1303800" y="1990050"/>
            <a:ext cx="33753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After induction cells appeared to show conditioning </a:t>
            </a:r>
            <a:endParaRPr/>
          </a:p>
          <a:p>
            <a:pPr indent="-311150" lvl="0" marL="457200" rtl="0" algn="l">
              <a:spcBef>
                <a:spcPts val="0"/>
              </a:spcBef>
              <a:spcAft>
                <a:spcPts val="0"/>
              </a:spcAft>
              <a:buSzPts val="1300"/>
              <a:buChar char="●"/>
            </a:pPr>
            <a:r>
              <a:rPr lang="en"/>
              <a:t>Cells moved towards anode instead of cathode</a:t>
            </a:r>
            <a:endParaRPr/>
          </a:p>
          <a:p>
            <a:pPr indent="-311150" lvl="0" marL="457200" rtl="0" algn="l">
              <a:spcBef>
                <a:spcPts val="0"/>
              </a:spcBef>
              <a:spcAft>
                <a:spcPts val="0"/>
              </a:spcAft>
              <a:buSzPts val="1300"/>
              <a:buChar char="●"/>
            </a:pPr>
            <a:r>
              <a:rPr lang="en"/>
              <a:t>when poles were inverted cells still moved towards anode</a:t>
            </a:r>
            <a:endParaRPr/>
          </a:p>
          <a:p>
            <a:pPr indent="-311150" lvl="0" marL="457200" rtl="0" algn="l">
              <a:spcBef>
                <a:spcPts val="0"/>
              </a:spcBef>
              <a:spcAft>
                <a:spcPts val="0"/>
              </a:spcAft>
              <a:buSzPts val="1300"/>
              <a:buChar char="●"/>
            </a:pPr>
            <a:r>
              <a:rPr lang="en"/>
              <a:t>Cells showed symptoms conditioning up to 90 minutes after induction</a:t>
            </a:r>
            <a:endParaRPr/>
          </a:p>
        </p:txBody>
      </p:sp>
      <p:pic>
        <p:nvPicPr>
          <p:cNvPr id="472" name="Google Shape;472;p42"/>
          <p:cNvPicPr preferRelativeResize="0"/>
          <p:nvPr/>
        </p:nvPicPr>
        <p:blipFill>
          <a:blip r:embed="rId3">
            <a:alphaModFix/>
          </a:blip>
          <a:stretch>
            <a:fillRect/>
          </a:stretch>
        </p:blipFill>
        <p:spPr>
          <a:xfrm>
            <a:off x="5513500" y="1298175"/>
            <a:ext cx="2820794" cy="32408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Approach Plants</a:t>
            </a:r>
            <a:endParaRPr/>
          </a:p>
        </p:txBody>
      </p:sp>
      <p:sp>
        <p:nvSpPr>
          <p:cNvPr id="478" name="Google Shape;478;p43"/>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Since light is </a:t>
            </a:r>
            <a:r>
              <a:rPr lang="en" sz="1500"/>
              <a:t>necessary</a:t>
            </a:r>
            <a:r>
              <a:rPr lang="en" sz="1500"/>
              <a:t> for plant growth and survival </a:t>
            </a:r>
            <a:endParaRPr sz="1500"/>
          </a:p>
          <a:p>
            <a:pPr indent="0" lvl="0" marL="0" rtl="0" algn="l">
              <a:spcBef>
                <a:spcPts val="1200"/>
              </a:spcBef>
              <a:spcAft>
                <a:spcPts val="0"/>
              </a:spcAft>
              <a:buNone/>
            </a:pPr>
            <a:r>
              <a:rPr lang="en" sz="1500"/>
              <a:t>ability to modify cell interactions and communications between cells, similarly to neural networks.</a:t>
            </a:r>
            <a:endParaRPr sz="1500"/>
          </a:p>
          <a:p>
            <a:pPr indent="0" lvl="0" marL="0" rtl="0" algn="l">
              <a:spcBef>
                <a:spcPts val="1200"/>
              </a:spcBef>
              <a:spcAft>
                <a:spcPts val="0"/>
              </a:spcAft>
              <a:buNone/>
            </a:pPr>
            <a:r>
              <a:rPr lang="en" sz="1500"/>
              <a:t>Can cells form an associative behavior by being presented with a conditioned stimulus?</a:t>
            </a:r>
            <a:endParaRPr sz="1500"/>
          </a:p>
          <a:p>
            <a:pPr indent="0" lvl="0" marL="0" rtl="0" algn="l">
              <a:spcBef>
                <a:spcPts val="1200"/>
              </a:spcBef>
              <a:spcAft>
                <a:spcPts val="1200"/>
              </a:spcAft>
              <a:buNone/>
            </a:pPr>
            <a:r>
              <a:rPr lang="en" sz="1500"/>
              <a:t>Can plants learn?</a:t>
            </a:r>
            <a:endParaRPr sz="1500"/>
          </a:p>
        </p:txBody>
      </p:sp>
      <p:pic>
        <p:nvPicPr>
          <p:cNvPr id="479" name="Google Shape;479;p43"/>
          <p:cNvPicPr preferRelativeResize="0"/>
          <p:nvPr/>
        </p:nvPicPr>
        <p:blipFill>
          <a:blip r:embed="rId3">
            <a:alphaModFix/>
          </a:blip>
          <a:stretch>
            <a:fillRect/>
          </a:stretch>
        </p:blipFill>
        <p:spPr>
          <a:xfrm>
            <a:off x="6888575" y="84950"/>
            <a:ext cx="2182099" cy="21821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4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Setup Flora</a:t>
            </a:r>
            <a:endParaRPr/>
          </a:p>
        </p:txBody>
      </p:sp>
      <p:sp>
        <p:nvSpPr>
          <p:cNvPr id="485" name="Google Shape;485;p44"/>
          <p:cNvSpPr txBox="1"/>
          <p:nvPr>
            <p:ph idx="1" type="body"/>
          </p:nvPr>
        </p:nvSpPr>
        <p:spPr>
          <a:xfrm>
            <a:off x="178575" y="1479475"/>
            <a:ext cx="5745600" cy="3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u="sng"/>
              <a:t>Experiment 1 (Associative learning)</a:t>
            </a:r>
            <a:endParaRPr b="1" sz="1600" u="sng"/>
          </a:p>
          <a:p>
            <a:pPr indent="0" lvl="0" marL="0" rtl="0" algn="l">
              <a:spcBef>
                <a:spcPts val="1200"/>
              </a:spcBef>
              <a:spcAft>
                <a:spcPts val="0"/>
              </a:spcAft>
              <a:buNone/>
            </a:pPr>
            <a:r>
              <a:rPr lang="en" sz="1600"/>
              <a:t>Each potted pea placed within a Y maze, end of the maze holds either the conditioned stimuli, the unconditioned stimulus, or nothing. </a:t>
            </a:r>
            <a:endParaRPr sz="1600"/>
          </a:p>
          <a:p>
            <a:pPr indent="0" lvl="0" marL="0" rtl="0" algn="l">
              <a:spcBef>
                <a:spcPts val="1200"/>
              </a:spcBef>
              <a:spcAft>
                <a:spcPts val="0"/>
              </a:spcAft>
              <a:buNone/>
            </a:pPr>
            <a:r>
              <a:rPr lang="en" sz="1600"/>
              <a:t>3 groups: one with the conditioned stimulus paired with the unconditioned stimulus, </a:t>
            </a:r>
            <a:endParaRPr sz="1600"/>
          </a:p>
          <a:p>
            <a:pPr indent="0" lvl="0" marL="0" rtl="0" algn="l">
              <a:spcBef>
                <a:spcPts val="1200"/>
              </a:spcBef>
              <a:spcAft>
                <a:spcPts val="0"/>
              </a:spcAft>
              <a:buNone/>
            </a:pPr>
            <a:r>
              <a:rPr lang="en" sz="1600"/>
              <a:t>one with unconditioned stimulus opposite position of the conditioned stimulus</a:t>
            </a:r>
            <a:endParaRPr sz="1600"/>
          </a:p>
          <a:p>
            <a:pPr indent="0" lvl="0" marL="0" rtl="0" algn="l">
              <a:spcBef>
                <a:spcPts val="1200"/>
              </a:spcBef>
              <a:spcAft>
                <a:spcPts val="1200"/>
              </a:spcAft>
              <a:buNone/>
            </a:pPr>
            <a:r>
              <a:rPr lang="en" sz="1600"/>
              <a:t>the test group-no conditioned stimulus</a:t>
            </a:r>
            <a:endParaRPr sz="1600"/>
          </a:p>
        </p:txBody>
      </p:sp>
      <p:pic>
        <p:nvPicPr>
          <p:cNvPr id="486" name="Google Shape;486;p44"/>
          <p:cNvPicPr preferRelativeResize="0"/>
          <p:nvPr/>
        </p:nvPicPr>
        <p:blipFill>
          <a:blip r:embed="rId3">
            <a:alphaModFix/>
          </a:blip>
          <a:stretch>
            <a:fillRect/>
          </a:stretch>
        </p:blipFill>
        <p:spPr>
          <a:xfrm>
            <a:off x="7209075" y="68825"/>
            <a:ext cx="1822350" cy="2400174"/>
          </a:xfrm>
          <a:prstGeom prst="rect">
            <a:avLst/>
          </a:prstGeom>
          <a:noFill/>
          <a:ln>
            <a:noFill/>
          </a:ln>
        </p:spPr>
      </p:pic>
      <p:pic>
        <p:nvPicPr>
          <p:cNvPr id="487" name="Google Shape;487;p44"/>
          <p:cNvPicPr preferRelativeResize="0"/>
          <p:nvPr/>
        </p:nvPicPr>
        <p:blipFill>
          <a:blip r:embed="rId4">
            <a:alphaModFix/>
          </a:blip>
          <a:stretch>
            <a:fillRect/>
          </a:stretch>
        </p:blipFill>
        <p:spPr>
          <a:xfrm>
            <a:off x="5924150" y="2760150"/>
            <a:ext cx="2998250" cy="20567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4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Setup continued</a:t>
            </a:r>
            <a:endParaRPr/>
          </a:p>
        </p:txBody>
      </p:sp>
      <p:sp>
        <p:nvSpPr>
          <p:cNvPr id="493" name="Google Shape;493;p45"/>
          <p:cNvSpPr txBox="1"/>
          <p:nvPr>
            <p:ph idx="1" type="body"/>
          </p:nvPr>
        </p:nvSpPr>
        <p:spPr>
          <a:xfrm>
            <a:off x="282575" y="1394675"/>
            <a:ext cx="4756200" cy="366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u="sng"/>
              <a:t>Experiment 2 (</a:t>
            </a:r>
            <a:r>
              <a:rPr b="1" lang="en" sz="1700" u="sng"/>
              <a:t>Circadian</a:t>
            </a:r>
            <a:r>
              <a:rPr b="1" lang="en" sz="1700" u="sng"/>
              <a:t> </a:t>
            </a:r>
            <a:r>
              <a:rPr b="1" lang="en" sz="1700" u="sng"/>
              <a:t>rhythm)</a:t>
            </a:r>
            <a:endParaRPr b="1" sz="1700" u="sng"/>
          </a:p>
          <a:p>
            <a:pPr indent="0" lvl="0" marL="0" rtl="0" algn="l">
              <a:spcBef>
                <a:spcPts val="1200"/>
              </a:spcBef>
              <a:spcAft>
                <a:spcPts val="0"/>
              </a:spcAft>
              <a:buNone/>
            </a:pPr>
            <a:r>
              <a:rPr lang="en" sz="1700"/>
              <a:t>3 groups: light group, light-dark group, dark group</a:t>
            </a:r>
            <a:endParaRPr sz="1700"/>
          </a:p>
          <a:p>
            <a:pPr indent="0" lvl="0" marL="0" rtl="0" algn="l">
              <a:spcBef>
                <a:spcPts val="1200"/>
              </a:spcBef>
              <a:spcAft>
                <a:spcPts val="0"/>
              </a:spcAft>
              <a:buNone/>
            </a:pPr>
            <a:r>
              <a:rPr lang="en" sz="1700"/>
              <a:t>Light group -conditioning during daytimes</a:t>
            </a:r>
            <a:endParaRPr sz="1700"/>
          </a:p>
          <a:p>
            <a:pPr indent="0" lvl="0" marL="0" rtl="0" algn="l">
              <a:spcBef>
                <a:spcPts val="1200"/>
              </a:spcBef>
              <a:spcAft>
                <a:spcPts val="0"/>
              </a:spcAft>
              <a:buNone/>
            </a:pPr>
            <a:r>
              <a:rPr lang="en" sz="1700"/>
              <a:t>Light-dark -conditioning during sunset times</a:t>
            </a:r>
            <a:endParaRPr sz="1700"/>
          </a:p>
          <a:p>
            <a:pPr indent="0" lvl="0" marL="0" rtl="0" algn="l">
              <a:spcBef>
                <a:spcPts val="1200"/>
              </a:spcBef>
              <a:spcAft>
                <a:spcPts val="0"/>
              </a:spcAft>
              <a:buNone/>
            </a:pPr>
            <a:r>
              <a:rPr lang="en" sz="1700"/>
              <a:t>Dark group -conditioning during night time</a:t>
            </a:r>
            <a:endParaRPr sz="1700"/>
          </a:p>
          <a:p>
            <a:pPr indent="0" lvl="0" marL="0" rtl="0" algn="l">
              <a:spcBef>
                <a:spcPts val="1200"/>
              </a:spcBef>
              <a:spcAft>
                <a:spcPts val="1200"/>
              </a:spcAft>
              <a:buNone/>
            </a:pPr>
            <a:r>
              <a:rPr lang="en" sz="1700"/>
              <a:t>group 1 conditioning from experiment 1</a:t>
            </a:r>
            <a:endParaRPr sz="1700"/>
          </a:p>
        </p:txBody>
      </p:sp>
      <p:pic>
        <p:nvPicPr>
          <p:cNvPr id="494" name="Google Shape;494;p45"/>
          <p:cNvPicPr preferRelativeResize="0"/>
          <p:nvPr/>
        </p:nvPicPr>
        <p:blipFill>
          <a:blip r:embed="rId3">
            <a:alphaModFix/>
          </a:blip>
          <a:stretch>
            <a:fillRect/>
          </a:stretch>
        </p:blipFill>
        <p:spPr>
          <a:xfrm>
            <a:off x="5038725" y="83475"/>
            <a:ext cx="4105275" cy="44481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4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Results Continued</a:t>
            </a:r>
            <a:endParaRPr/>
          </a:p>
        </p:txBody>
      </p:sp>
      <p:sp>
        <p:nvSpPr>
          <p:cNvPr id="500" name="Google Shape;500;p46"/>
          <p:cNvSpPr txBox="1"/>
          <p:nvPr>
            <p:ph idx="1" type="body"/>
          </p:nvPr>
        </p:nvSpPr>
        <p:spPr>
          <a:xfrm>
            <a:off x="227825" y="1208500"/>
            <a:ext cx="5524200" cy="372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u="sng"/>
              <a:t>Experiment 1</a:t>
            </a:r>
            <a:endParaRPr b="1" sz="1500" u="sng"/>
          </a:p>
          <a:p>
            <a:pPr indent="0" lvl="0" marL="0" rtl="0" algn="l">
              <a:spcBef>
                <a:spcPts val="1200"/>
              </a:spcBef>
              <a:spcAft>
                <a:spcPts val="0"/>
              </a:spcAft>
              <a:buNone/>
            </a:pPr>
            <a:r>
              <a:rPr lang="en" sz="1500"/>
              <a:t>Light + wind group always went towards the wind, light - wind group always grew away from the wind.</a:t>
            </a:r>
            <a:endParaRPr sz="1500"/>
          </a:p>
          <a:p>
            <a:pPr indent="0" lvl="0" marL="0" rtl="0" algn="l">
              <a:spcBef>
                <a:spcPts val="1200"/>
              </a:spcBef>
              <a:spcAft>
                <a:spcPts val="0"/>
              </a:spcAft>
              <a:buNone/>
            </a:pPr>
            <a:r>
              <a:rPr b="1" lang="en" sz="1500" u="sng"/>
              <a:t>Experiment 2</a:t>
            </a:r>
            <a:endParaRPr sz="1500"/>
          </a:p>
          <a:p>
            <a:pPr indent="0" lvl="0" marL="0" rtl="0" algn="l">
              <a:spcBef>
                <a:spcPts val="1200"/>
              </a:spcBef>
              <a:spcAft>
                <a:spcPts val="0"/>
              </a:spcAft>
              <a:buNone/>
            </a:pPr>
            <a:r>
              <a:rPr lang="en" sz="1500"/>
              <a:t>Dark group almost </a:t>
            </a:r>
            <a:r>
              <a:rPr lang="en" sz="1500"/>
              <a:t>consistently</a:t>
            </a:r>
            <a:r>
              <a:rPr lang="en" sz="1500"/>
              <a:t> grew against the tube that contained wind </a:t>
            </a:r>
            <a:endParaRPr sz="1500"/>
          </a:p>
          <a:p>
            <a:pPr indent="0" lvl="0" marL="0" rtl="0" algn="l">
              <a:spcBef>
                <a:spcPts val="1200"/>
              </a:spcBef>
              <a:spcAft>
                <a:spcPts val="0"/>
              </a:spcAft>
              <a:buNone/>
            </a:pPr>
            <a:r>
              <a:rPr lang="en" sz="1500"/>
              <a:t>light-dark group grew within both tubes with light and wind evenly no learned behavior</a:t>
            </a:r>
            <a:endParaRPr sz="1500"/>
          </a:p>
          <a:p>
            <a:pPr indent="0" lvl="0" marL="0" rtl="0" algn="l">
              <a:spcBef>
                <a:spcPts val="1200"/>
              </a:spcBef>
              <a:spcAft>
                <a:spcPts val="1200"/>
              </a:spcAft>
              <a:buNone/>
            </a:pPr>
            <a:r>
              <a:rPr lang="en" sz="1500"/>
              <a:t>Light group almost all grew towards the tube with the pipe</a:t>
            </a:r>
            <a:endParaRPr sz="1500"/>
          </a:p>
        </p:txBody>
      </p:sp>
      <p:pic>
        <p:nvPicPr>
          <p:cNvPr id="501" name="Google Shape;501;p46"/>
          <p:cNvPicPr preferRelativeResize="0"/>
          <p:nvPr/>
        </p:nvPicPr>
        <p:blipFill>
          <a:blip r:embed="rId3">
            <a:alphaModFix/>
          </a:blip>
          <a:stretch>
            <a:fillRect/>
          </a:stretch>
        </p:blipFill>
        <p:spPr>
          <a:xfrm>
            <a:off x="6215200" y="443300"/>
            <a:ext cx="2333625" cy="44005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4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Conclusions</a:t>
            </a:r>
            <a:endParaRPr/>
          </a:p>
        </p:txBody>
      </p:sp>
      <p:sp>
        <p:nvSpPr>
          <p:cNvPr id="507" name="Google Shape;507;p47"/>
          <p:cNvSpPr txBox="1"/>
          <p:nvPr>
            <p:ph idx="1" type="body"/>
          </p:nvPr>
        </p:nvSpPr>
        <p:spPr>
          <a:xfrm>
            <a:off x="1303800" y="1388950"/>
            <a:ext cx="7030500" cy="31428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2000"/>
              <a:t>Plants can learn an associative behavior!</a:t>
            </a:r>
            <a:endParaRPr sz="2000"/>
          </a:p>
          <a:p>
            <a:pPr indent="0" lvl="0" marL="0" rtl="0" algn="l">
              <a:spcBef>
                <a:spcPts val="1200"/>
              </a:spcBef>
              <a:spcAft>
                <a:spcPts val="0"/>
              </a:spcAft>
              <a:buNone/>
            </a:pPr>
            <a:r>
              <a:rPr lang="en" sz="2000"/>
              <a:t>Plants </a:t>
            </a:r>
            <a:r>
              <a:rPr lang="en" sz="2000"/>
              <a:t>learn behaviors better during different times of the day</a:t>
            </a:r>
            <a:endParaRPr sz="2000"/>
          </a:p>
          <a:p>
            <a:pPr indent="0" lvl="0" marL="0" rtl="0" algn="l">
              <a:spcBef>
                <a:spcPts val="1200"/>
              </a:spcBef>
              <a:spcAft>
                <a:spcPts val="0"/>
              </a:spcAft>
              <a:buNone/>
            </a:pPr>
            <a:r>
              <a:rPr lang="en" sz="2000"/>
              <a:t>Plants don’t learn best at “night time” </a:t>
            </a:r>
            <a:endParaRPr sz="2000"/>
          </a:p>
          <a:p>
            <a:pPr indent="0" lvl="0" marL="0" rtl="0" algn="l">
              <a:spcBef>
                <a:spcPts val="1200"/>
              </a:spcBef>
              <a:spcAft>
                <a:spcPts val="0"/>
              </a:spcAft>
              <a:buNone/>
            </a:pPr>
            <a:r>
              <a:rPr lang="en" sz="2000"/>
              <a:t>circadian rhythm</a:t>
            </a:r>
            <a:endParaRPr sz="2000"/>
          </a:p>
          <a:p>
            <a:pPr indent="0" lvl="0" marL="0" rtl="0" algn="l">
              <a:spcBef>
                <a:spcPts val="1200"/>
              </a:spcBef>
              <a:spcAft>
                <a:spcPts val="0"/>
              </a:spcAft>
              <a:buNone/>
            </a:pPr>
            <a:r>
              <a:rPr lang="en" sz="2000"/>
              <a:t>Can plants learn a behavior instead of wind? </a:t>
            </a:r>
            <a:endParaRPr sz="2000"/>
          </a:p>
          <a:p>
            <a:pPr indent="0" lvl="0" marL="0" rtl="0" algn="l">
              <a:spcBef>
                <a:spcPts val="1200"/>
              </a:spcBef>
              <a:spcAft>
                <a:spcPts val="1200"/>
              </a:spcAft>
              <a:buNone/>
            </a:pPr>
            <a:r>
              <a:t/>
            </a:r>
            <a:endParaRPr sz="2000"/>
          </a:p>
        </p:txBody>
      </p:sp>
      <p:pic>
        <p:nvPicPr>
          <p:cNvPr id="508" name="Google Shape;508;p47"/>
          <p:cNvPicPr preferRelativeResize="0"/>
          <p:nvPr/>
        </p:nvPicPr>
        <p:blipFill>
          <a:blip r:embed="rId3">
            <a:alphaModFix/>
          </a:blip>
          <a:stretch>
            <a:fillRect/>
          </a:stretch>
        </p:blipFill>
        <p:spPr>
          <a:xfrm>
            <a:off x="7032776" y="0"/>
            <a:ext cx="1893852" cy="1893852"/>
          </a:xfrm>
          <a:prstGeom prst="rect">
            <a:avLst/>
          </a:prstGeom>
          <a:noFill/>
          <a:ln>
            <a:noFill/>
          </a:ln>
        </p:spPr>
      </p:pic>
      <p:pic>
        <p:nvPicPr>
          <p:cNvPr id="509" name="Google Shape;509;p47"/>
          <p:cNvPicPr preferRelativeResize="0"/>
          <p:nvPr/>
        </p:nvPicPr>
        <p:blipFill>
          <a:blip r:embed="rId4">
            <a:alphaModFix/>
          </a:blip>
          <a:stretch>
            <a:fillRect/>
          </a:stretch>
        </p:blipFill>
        <p:spPr>
          <a:xfrm>
            <a:off x="0" y="3742525"/>
            <a:ext cx="1388675" cy="1400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pic>
        <p:nvPicPr>
          <p:cNvPr id="514" name="Google Shape;514;p48"/>
          <p:cNvPicPr preferRelativeResize="0"/>
          <p:nvPr/>
        </p:nvPicPr>
        <p:blipFill rotWithShape="1">
          <a:blip r:embed="rId3">
            <a:alphaModFix/>
          </a:blip>
          <a:srcRect b="22324" l="0" r="0" t="4479"/>
          <a:stretch/>
        </p:blipFill>
        <p:spPr>
          <a:xfrm>
            <a:off x="-33775" y="0"/>
            <a:ext cx="9504650" cy="5086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Problem </a:t>
            </a:r>
            <a:r>
              <a:rPr lang="en"/>
              <a:t>Statement</a:t>
            </a:r>
            <a:endParaRPr/>
          </a:p>
        </p:txBody>
      </p:sp>
      <p:sp>
        <p:nvSpPr>
          <p:cNvPr id="296" name="Google Shape;296;p16"/>
          <p:cNvSpPr txBox="1"/>
          <p:nvPr>
            <p:ph idx="1" type="body"/>
          </p:nvPr>
        </p:nvSpPr>
        <p:spPr>
          <a:xfrm>
            <a:off x="1303800" y="1651650"/>
            <a:ext cx="7030500" cy="28197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b="1" lang="en" sz="1700"/>
              <a:t>Elementary Automta</a:t>
            </a:r>
            <a:endParaRPr b="1" sz="1700"/>
          </a:p>
          <a:p>
            <a:pPr indent="-298767" lvl="0" marL="457200" rtl="0" algn="l">
              <a:spcBef>
                <a:spcPts val="1200"/>
              </a:spcBef>
              <a:spcAft>
                <a:spcPts val="0"/>
              </a:spcAft>
              <a:buSzPct val="100000"/>
              <a:buChar char="●"/>
            </a:pPr>
            <a:r>
              <a:rPr lang="en"/>
              <a:t>Implement an </a:t>
            </a:r>
            <a:r>
              <a:rPr lang="en"/>
              <a:t>Elementary Using Wolfram codes</a:t>
            </a:r>
            <a:r>
              <a:rPr lang="en"/>
              <a:t> </a:t>
            </a:r>
            <a:endParaRPr/>
          </a:p>
          <a:p>
            <a:pPr indent="-298767" lvl="0" marL="457200" rtl="0" algn="l">
              <a:spcBef>
                <a:spcPts val="0"/>
              </a:spcBef>
              <a:spcAft>
                <a:spcPts val="0"/>
              </a:spcAft>
              <a:buSzPct val="100000"/>
              <a:buChar char="●"/>
            </a:pPr>
            <a:r>
              <a:rPr lang="en"/>
              <a:t>The simplest class of one-dimensional cellular automata. </a:t>
            </a:r>
            <a:endParaRPr/>
          </a:p>
          <a:p>
            <a:pPr indent="-298767" lvl="0" marL="457200" rtl="0" algn="l">
              <a:spcBef>
                <a:spcPts val="0"/>
              </a:spcBef>
              <a:spcAft>
                <a:spcPts val="0"/>
              </a:spcAft>
              <a:buSzPct val="100000"/>
              <a:buChar char="●"/>
            </a:pPr>
            <a:r>
              <a:rPr lang="en"/>
              <a:t>Elementary cellular automata have two possible values for each cell (0 or 1), and rules that depend only on nearest neighbor values. </a:t>
            </a:r>
            <a:endParaRPr/>
          </a:p>
          <a:p>
            <a:pPr indent="0" lvl="0" marL="0" rtl="0" algn="l">
              <a:spcBef>
                <a:spcPts val="1200"/>
              </a:spcBef>
              <a:spcAft>
                <a:spcPts val="0"/>
              </a:spcAft>
              <a:buNone/>
            </a:pPr>
            <a:r>
              <a:rPr b="1" lang="en" sz="1600"/>
              <a:t>Forest</a:t>
            </a:r>
            <a:r>
              <a:rPr b="1" lang="en" sz="1600"/>
              <a:t> Fire Automta</a:t>
            </a:r>
            <a:endParaRPr b="1" sz="1600"/>
          </a:p>
          <a:p>
            <a:pPr indent="-298767" lvl="0" marL="457200" rtl="0" algn="l">
              <a:spcBef>
                <a:spcPts val="1200"/>
              </a:spcBef>
              <a:spcAft>
                <a:spcPts val="0"/>
              </a:spcAft>
              <a:buSzPct val="100000"/>
              <a:buChar char="●"/>
            </a:pPr>
            <a:r>
              <a:rPr lang="en"/>
              <a:t>Apply concepts from </a:t>
            </a:r>
            <a:r>
              <a:rPr lang="en"/>
              <a:t>elementary</a:t>
            </a:r>
            <a:r>
              <a:rPr lang="en"/>
              <a:t> CA to a more advance model </a:t>
            </a:r>
            <a:endParaRPr/>
          </a:p>
          <a:p>
            <a:pPr indent="-298767" lvl="0" marL="457200" rtl="0" algn="l">
              <a:spcBef>
                <a:spcPts val="0"/>
              </a:spcBef>
              <a:spcAft>
                <a:spcPts val="0"/>
              </a:spcAft>
              <a:buSzPct val="100000"/>
              <a:buChar char="●"/>
            </a:pPr>
            <a:r>
              <a:rPr lang="en"/>
              <a:t>model</a:t>
            </a:r>
            <a:r>
              <a:rPr lang="en"/>
              <a:t> of a </a:t>
            </a:r>
            <a:r>
              <a:rPr lang="en"/>
              <a:t>forest</a:t>
            </a:r>
            <a:r>
              <a:rPr lang="en"/>
              <a:t> </a:t>
            </a:r>
            <a:r>
              <a:rPr lang="en"/>
              <a:t>implemented</a:t>
            </a:r>
            <a:r>
              <a:rPr lang="en"/>
              <a:t> as 2d cellular </a:t>
            </a:r>
            <a:r>
              <a:rPr lang="en"/>
              <a:t>automata</a:t>
            </a:r>
            <a:endParaRPr/>
          </a:p>
          <a:p>
            <a:pPr indent="-298767" lvl="0" marL="457200" rtl="0" algn="l">
              <a:spcBef>
                <a:spcPts val="0"/>
              </a:spcBef>
              <a:spcAft>
                <a:spcPts val="0"/>
              </a:spcAft>
              <a:buSzPct val="100000"/>
              <a:buChar char="●"/>
            </a:pPr>
            <a:r>
              <a:rPr lang="en"/>
              <a:t>Each cell can have 1 of 3 values (empty, burning, tree)</a:t>
            </a:r>
            <a:endParaRPr/>
          </a:p>
          <a:p>
            <a:pPr indent="-298767" lvl="0" marL="457200" rtl="0" algn="l">
              <a:spcBef>
                <a:spcPts val="0"/>
              </a:spcBef>
              <a:spcAft>
                <a:spcPts val="0"/>
              </a:spcAft>
              <a:buSzPct val="100000"/>
              <a:buChar char="●"/>
            </a:pPr>
            <a:r>
              <a:rPr lang="en"/>
              <a:t>probabilities</a:t>
            </a:r>
            <a:endParaRPr/>
          </a:p>
          <a:p>
            <a:pPr indent="-287972" lvl="1" marL="914400" rtl="0" algn="l">
              <a:spcBef>
                <a:spcPts val="0"/>
              </a:spcBef>
              <a:spcAft>
                <a:spcPts val="0"/>
              </a:spcAft>
              <a:buSzPct val="100000"/>
              <a:buChar char="○"/>
            </a:pPr>
            <a:r>
              <a:rPr lang="en"/>
              <a:t>Start Buring</a:t>
            </a:r>
            <a:endParaRPr/>
          </a:p>
          <a:p>
            <a:pPr indent="-287972" lvl="1" marL="914400" rtl="0" algn="l">
              <a:spcBef>
                <a:spcPts val="0"/>
              </a:spcBef>
              <a:spcAft>
                <a:spcPts val="0"/>
              </a:spcAft>
              <a:buSzPct val="100000"/>
              <a:buChar char="○"/>
            </a:pPr>
            <a:r>
              <a:rPr lang="en"/>
              <a:t>Spread</a:t>
            </a:r>
            <a:endParaRPr/>
          </a:p>
          <a:p>
            <a:pPr indent="-287972" lvl="1" marL="914400" rtl="0" algn="l">
              <a:spcBef>
                <a:spcPts val="0"/>
              </a:spcBef>
              <a:spcAft>
                <a:spcPts val="0"/>
              </a:spcAft>
              <a:buSzPct val="100000"/>
              <a:buChar char="○"/>
            </a:pPr>
            <a:r>
              <a:rPr lang="en"/>
              <a:t>regrowth</a:t>
            </a:r>
            <a:endParaRPr/>
          </a:p>
        </p:txBody>
      </p:sp>
      <p:pic>
        <p:nvPicPr>
          <p:cNvPr id="297" name="Google Shape;297;p16"/>
          <p:cNvPicPr preferRelativeResize="0"/>
          <p:nvPr/>
        </p:nvPicPr>
        <p:blipFill>
          <a:blip r:embed="rId3">
            <a:alphaModFix/>
          </a:blip>
          <a:stretch>
            <a:fillRect/>
          </a:stretch>
        </p:blipFill>
        <p:spPr>
          <a:xfrm>
            <a:off x="6762276" y="2796326"/>
            <a:ext cx="2347177" cy="234717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Related Work and Background Material </a:t>
            </a:r>
            <a:endParaRPr/>
          </a:p>
        </p:txBody>
      </p:sp>
      <p:sp>
        <p:nvSpPr>
          <p:cNvPr id="303" name="Google Shape;303;p17"/>
          <p:cNvSpPr txBox="1"/>
          <p:nvPr>
            <p:ph idx="1" type="body"/>
          </p:nvPr>
        </p:nvSpPr>
        <p:spPr>
          <a:xfrm>
            <a:off x="1064850" y="1984350"/>
            <a:ext cx="32682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Stephen Wolfram: New Kind of Science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Ioannis Karafyllidis, Adonios Thanailakis, A model for predicting forest fire spreading using cellular automata</a:t>
            </a:r>
            <a:endParaRPr/>
          </a:p>
          <a:p>
            <a:pPr indent="0" lvl="0" marL="0" rtl="0" algn="l">
              <a:spcBef>
                <a:spcPts val="1200"/>
              </a:spcBef>
              <a:spcAft>
                <a:spcPts val="1200"/>
              </a:spcAft>
              <a:buNone/>
            </a:pPr>
            <a:r>
              <a:rPr lang="en"/>
              <a:t> </a:t>
            </a:r>
            <a:endParaRPr/>
          </a:p>
        </p:txBody>
      </p:sp>
      <p:pic>
        <p:nvPicPr>
          <p:cNvPr id="304" name="Google Shape;304;p17"/>
          <p:cNvPicPr preferRelativeResize="0"/>
          <p:nvPr/>
        </p:nvPicPr>
        <p:blipFill>
          <a:blip r:embed="rId3">
            <a:alphaModFix/>
          </a:blip>
          <a:stretch>
            <a:fillRect/>
          </a:stretch>
        </p:blipFill>
        <p:spPr>
          <a:xfrm>
            <a:off x="6691319" y="1493775"/>
            <a:ext cx="2082456" cy="2776600"/>
          </a:xfrm>
          <a:prstGeom prst="rect">
            <a:avLst/>
          </a:prstGeom>
          <a:noFill/>
          <a:ln>
            <a:noFill/>
          </a:ln>
        </p:spPr>
      </p:pic>
      <p:pic>
        <p:nvPicPr>
          <p:cNvPr id="305" name="Google Shape;305;p17"/>
          <p:cNvPicPr preferRelativeResize="0"/>
          <p:nvPr/>
        </p:nvPicPr>
        <p:blipFill>
          <a:blip r:embed="rId4">
            <a:alphaModFix/>
          </a:blip>
          <a:stretch>
            <a:fillRect/>
          </a:stretch>
        </p:blipFill>
        <p:spPr>
          <a:xfrm>
            <a:off x="4533900" y="1493775"/>
            <a:ext cx="2230875" cy="27765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18"/>
          <p:cNvPicPr preferRelativeResize="0"/>
          <p:nvPr/>
        </p:nvPicPr>
        <p:blipFill>
          <a:blip r:embed="rId3">
            <a:alphaModFix/>
          </a:blip>
          <a:stretch>
            <a:fillRect/>
          </a:stretch>
        </p:blipFill>
        <p:spPr>
          <a:xfrm>
            <a:off x="-2" y="0"/>
            <a:ext cx="9110302" cy="51434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19"/>
          <p:cNvPicPr preferRelativeResize="0"/>
          <p:nvPr/>
        </p:nvPicPr>
        <p:blipFill>
          <a:blip r:embed="rId3">
            <a:alphaModFix/>
          </a:blip>
          <a:stretch>
            <a:fillRect/>
          </a:stretch>
        </p:blipFill>
        <p:spPr>
          <a:xfrm>
            <a:off x="161150" y="327875"/>
            <a:ext cx="8747449" cy="1796600"/>
          </a:xfrm>
          <a:prstGeom prst="rect">
            <a:avLst/>
          </a:prstGeom>
          <a:noFill/>
          <a:ln>
            <a:noFill/>
          </a:ln>
        </p:spPr>
      </p:pic>
      <p:pic>
        <p:nvPicPr>
          <p:cNvPr id="316" name="Google Shape;316;p19"/>
          <p:cNvPicPr preferRelativeResize="0"/>
          <p:nvPr/>
        </p:nvPicPr>
        <p:blipFill>
          <a:blip r:embed="rId4">
            <a:alphaModFix/>
          </a:blip>
          <a:stretch>
            <a:fillRect/>
          </a:stretch>
        </p:blipFill>
        <p:spPr>
          <a:xfrm>
            <a:off x="152400" y="2276875"/>
            <a:ext cx="3690972" cy="2714226"/>
          </a:xfrm>
          <a:prstGeom prst="rect">
            <a:avLst/>
          </a:prstGeom>
          <a:noFill/>
          <a:ln>
            <a:noFill/>
          </a:ln>
        </p:spPr>
      </p:pic>
      <p:sp>
        <p:nvSpPr>
          <p:cNvPr id="317" name="Google Shape;317;p19"/>
          <p:cNvSpPr txBox="1"/>
          <p:nvPr/>
        </p:nvSpPr>
        <p:spPr>
          <a:xfrm>
            <a:off x="4298250" y="2613725"/>
            <a:ext cx="4107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Totalistic Cellular </a:t>
            </a:r>
            <a:r>
              <a:rPr lang="en">
                <a:latin typeface="Nunito"/>
                <a:ea typeface="Nunito"/>
                <a:cs typeface="Nunito"/>
                <a:sym typeface="Nunito"/>
              </a:rPr>
              <a:t>automata</a:t>
            </a:r>
            <a:r>
              <a:rPr lang="en">
                <a:latin typeface="Nunito"/>
                <a:ea typeface="Nunito"/>
                <a:cs typeface="Nunito"/>
                <a:sym typeface="Nunito"/>
              </a:rPr>
              <a:t> with three colors</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Only depends on the average of the three colors</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Does not </a:t>
            </a:r>
            <a:r>
              <a:rPr lang="en">
                <a:latin typeface="Nunito"/>
                <a:ea typeface="Nunito"/>
                <a:cs typeface="Nunito"/>
                <a:sym typeface="Nunito"/>
              </a:rPr>
              <a:t>necessarily</a:t>
            </a:r>
            <a:r>
              <a:rPr lang="en">
                <a:latin typeface="Nunito"/>
                <a:ea typeface="Nunito"/>
                <a:cs typeface="Nunito"/>
                <a:sym typeface="Nunito"/>
              </a:rPr>
              <a:t> create more complex behaviors</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t/>
            </a:r>
            <a:endParaRPr>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p20"/>
          <p:cNvPicPr preferRelativeResize="0"/>
          <p:nvPr/>
        </p:nvPicPr>
        <p:blipFill>
          <a:blip r:embed="rId3">
            <a:alphaModFix/>
          </a:blip>
          <a:stretch>
            <a:fillRect/>
          </a:stretch>
        </p:blipFill>
        <p:spPr>
          <a:xfrm>
            <a:off x="-5" y="0"/>
            <a:ext cx="8866908" cy="51434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21"/>
          <p:cNvPicPr preferRelativeResize="0"/>
          <p:nvPr/>
        </p:nvPicPr>
        <p:blipFill>
          <a:blip r:embed="rId3">
            <a:alphaModFix/>
          </a:blip>
          <a:stretch>
            <a:fillRect/>
          </a:stretch>
        </p:blipFill>
        <p:spPr>
          <a:xfrm>
            <a:off x="1252051" y="0"/>
            <a:ext cx="3603949" cy="5143501"/>
          </a:xfrm>
          <a:prstGeom prst="rect">
            <a:avLst/>
          </a:prstGeom>
          <a:noFill/>
          <a:ln>
            <a:noFill/>
          </a:ln>
        </p:spPr>
      </p:pic>
      <p:pic>
        <p:nvPicPr>
          <p:cNvPr id="328" name="Google Shape;328;p21"/>
          <p:cNvPicPr preferRelativeResize="0"/>
          <p:nvPr/>
        </p:nvPicPr>
        <p:blipFill>
          <a:blip r:embed="rId4">
            <a:alphaModFix/>
          </a:blip>
          <a:stretch>
            <a:fillRect/>
          </a:stretch>
        </p:blipFill>
        <p:spPr>
          <a:xfrm>
            <a:off x="5121500" y="116675"/>
            <a:ext cx="3693212" cy="483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